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Glacial Indifference Bold" charset="1" panose="00000800000000000000"/>
      <p:regular r:id="rId38"/>
    </p:embeddedFont>
    <p:embeddedFont>
      <p:font typeface="Faustina Bold" charset="1" panose="00000800000000000000"/>
      <p:regular r:id="rId39"/>
    </p:embeddedFont>
    <p:embeddedFont>
      <p:font typeface="Faustina" charset="1" panose="00000500000000000000"/>
      <p:regular r:id="rId40"/>
    </p:embeddedFont>
    <p:embeddedFont>
      <p:font typeface="Roboto Bold" charset="1" panose="020000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VAEbABE8Q44.mp4" Type="http://schemas.openxmlformats.org/officeDocument/2006/relationships/video"/><Relationship Id="rId4" Target="../media/VAEbABE8Q44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11" t="0" r="-461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618875"/>
            <a:ext cx="18508172" cy="4633830"/>
            <a:chOff x="0" y="0"/>
            <a:chExt cx="4874580" cy="12204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74580" cy="1220433"/>
            </a:xfrm>
            <a:custGeom>
              <a:avLst/>
              <a:gdLst/>
              <a:ahLst/>
              <a:cxnLst/>
              <a:rect r="r" b="b" t="t" l="l"/>
              <a:pathLst>
                <a:path h="1220433" w="4874580">
                  <a:moveTo>
                    <a:pt x="0" y="0"/>
                  </a:moveTo>
                  <a:lnTo>
                    <a:pt x="4874580" y="0"/>
                  </a:lnTo>
                  <a:lnTo>
                    <a:pt x="4874580" y="1220433"/>
                  </a:lnTo>
                  <a:lnTo>
                    <a:pt x="0" y="1220433"/>
                  </a:lnTo>
                  <a:close/>
                </a:path>
              </a:pathLst>
            </a:custGeom>
            <a:solidFill>
              <a:srgbClr val="104A7C">
                <a:alpha val="8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74580" cy="1268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75406" y="3033965"/>
            <a:ext cx="15137188" cy="367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AI TRONG TIẾP THỊ SỐ: </a:t>
            </a:r>
          </a:p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PHÂN CỤM KHÁCH HÀNG VÀ DỰ ĐOÁN KHÁCH HÀNG CHUYỂN ĐỔI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6463" y="7655428"/>
            <a:ext cx="778157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Nhóm 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56463" y="8829675"/>
            <a:ext cx="778157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GVHD: Trần Văn Lộc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70858" y="1973061"/>
            <a:ext cx="11084487" cy="7246483"/>
          </a:xfrm>
          <a:custGeom>
            <a:avLst/>
            <a:gdLst/>
            <a:ahLst/>
            <a:cxnLst/>
            <a:rect r="r" b="b" t="t" l="l"/>
            <a:pathLst>
              <a:path h="7246483" w="11084487">
                <a:moveTo>
                  <a:pt x="0" y="0"/>
                </a:moveTo>
                <a:lnTo>
                  <a:pt x="11084487" y="0"/>
                </a:lnTo>
                <a:lnTo>
                  <a:pt x="11084487" y="7246483"/>
                </a:lnTo>
                <a:lnTo>
                  <a:pt x="0" y="7246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1954" y="30480"/>
            <a:ext cx="11908216" cy="9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500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III. lựa chọn mô hình phân loại.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1954" y="1595235"/>
            <a:ext cx="523968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4. ANN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319828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Hoàng Nghĩa Đức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80172"/>
            <a:ext cx="15733519" cy="8181430"/>
          </a:xfrm>
          <a:custGeom>
            <a:avLst/>
            <a:gdLst/>
            <a:ahLst/>
            <a:cxnLst/>
            <a:rect r="r" b="b" t="t" l="l"/>
            <a:pathLst>
              <a:path h="8181430" w="15733519">
                <a:moveTo>
                  <a:pt x="0" y="0"/>
                </a:moveTo>
                <a:lnTo>
                  <a:pt x="15733519" y="0"/>
                </a:lnTo>
                <a:lnTo>
                  <a:pt x="15733519" y="8181430"/>
                </a:lnTo>
                <a:lnTo>
                  <a:pt x="0" y="8181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09374" y="390181"/>
            <a:ext cx="6833717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9"/>
              </a:lnSpc>
            </a:pPr>
            <a:r>
              <a:rPr lang="en-US" sz="5925" u="sng" b="true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Xây dựng mô hình</a:t>
            </a:r>
          </a:p>
          <a:p>
            <a:pPr algn="l" marL="0" indent="0" lvl="0">
              <a:lnSpc>
                <a:spcPts val="710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4319828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Hoàng Nghĩa Đức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7056" y="2973187"/>
            <a:ext cx="4687627" cy="5926061"/>
          </a:xfrm>
          <a:custGeom>
            <a:avLst/>
            <a:gdLst/>
            <a:ahLst/>
            <a:cxnLst/>
            <a:rect r="r" b="b" t="t" l="l"/>
            <a:pathLst>
              <a:path h="5926061" w="4687627">
                <a:moveTo>
                  <a:pt x="0" y="0"/>
                </a:moveTo>
                <a:lnTo>
                  <a:pt x="4687627" y="0"/>
                </a:lnTo>
                <a:lnTo>
                  <a:pt x="4687627" y="5926062"/>
                </a:lnTo>
                <a:lnTo>
                  <a:pt x="0" y="5926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65987" y="5936218"/>
            <a:ext cx="8423949" cy="2345591"/>
          </a:xfrm>
          <a:custGeom>
            <a:avLst/>
            <a:gdLst/>
            <a:ahLst/>
            <a:cxnLst/>
            <a:rect r="r" b="b" t="t" l="l"/>
            <a:pathLst>
              <a:path h="2345591" w="8423949">
                <a:moveTo>
                  <a:pt x="0" y="0"/>
                </a:moveTo>
                <a:lnTo>
                  <a:pt x="8423949" y="0"/>
                </a:lnTo>
                <a:lnTo>
                  <a:pt x="8423949" y="2345590"/>
                </a:lnTo>
                <a:lnTo>
                  <a:pt x="0" y="2345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2522" y="533362"/>
            <a:ext cx="12227310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9"/>
              </a:lnSpc>
            </a:pPr>
            <a:r>
              <a:rPr lang="en-US" sz="5925" b="true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III. Xây dựng mô hình dự đoán</a:t>
            </a:r>
          </a:p>
          <a:p>
            <a:pPr algn="l" marL="0" indent="0" lvl="0">
              <a:lnSpc>
                <a:spcPts val="710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32522" y="1955762"/>
            <a:ext cx="523121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Tiền xử lý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49428" y="8908732"/>
            <a:ext cx="339663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Kiểm tra dữ liệu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89912" y="2763637"/>
            <a:ext cx="4461142" cy="214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3600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Kiểm tra outliner:</a:t>
            </a:r>
          </a:p>
          <a:p>
            <a:pPr algn="l" marL="647703" indent="-323852" lvl="1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988/8000 (IQR)</a:t>
            </a:r>
          </a:p>
          <a:p>
            <a:pPr algn="l" marL="647703" indent="-323852" lvl="1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0/8000 (Z_Score)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99908" y="2763637"/>
            <a:ext cx="4461142" cy="2834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3600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Loại bỏ các đặc trưng:</a:t>
            </a:r>
          </a:p>
          <a:p>
            <a:pPr algn="l" marL="647703" indent="-323852" lvl="1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CustomerID</a:t>
            </a:r>
          </a:p>
          <a:p>
            <a:pPr algn="l" marL="647703" indent="-323852" lvl="1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AdvertisingPlatform  </a:t>
            </a:r>
          </a:p>
          <a:p>
            <a:pPr algn="l" marL="647703" indent="-323852" lvl="1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AdvertisingTool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9613" y="8605658"/>
            <a:ext cx="3956696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Chuyển đổi dữ liệu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19828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Hoàng Nghĩa Đức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0360" y="567687"/>
            <a:ext cx="12227310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9"/>
              </a:lnSpc>
            </a:pPr>
            <a:r>
              <a:rPr lang="en-US" sz="5925" b="true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III. Xây dựng mô hình dự đoán</a:t>
            </a:r>
          </a:p>
          <a:p>
            <a:pPr algn="l" marL="0" indent="0" lvl="0">
              <a:lnSpc>
                <a:spcPts val="710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399787"/>
            <a:ext cx="2963304" cy="1599554"/>
            <a:chOff x="0" y="0"/>
            <a:chExt cx="891143" cy="4810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1143" cy="481028"/>
            </a:xfrm>
            <a:custGeom>
              <a:avLst/>
              <a:gdLst/>
              <a:ahLst/>
              <a:cxnLst/>
              <a:rect r="r" b="b" t="t" l="l"/>
              <a:pathLst>
                <a:path h="481028" w="891143">
                  <a:moveTo>
                    <a:pt x="67928" y="0"/>
                  </a:moveTo>
                  <a:lnTo>
                    <a:pt x="823215" y="0"/>
                  </a:lnTo>
                  <a:cubicBezTo>
                    <a:pt x="841231" y="0"/>
                    <a:pt x="858508" y="7157"/>
                    <a:pt x="871247" y="19896"/>
                  </a:cubicBezTo>
                  <a:cubicBezTo>
                    <a:pt x="883986" y="32634"/>
                    <a:pt x="891143" y="49912"/>
                    <a:pt x="891143" y="67928"/>
                  </a:cubicBezTo>
                  <a:lnTo>
                    <a:pt x="891143" y="413100"/>
                  </a:lnTo>
                  <a:cubicBezTo>
                    <a:pt x="891143" y="431116"/>
                    <a:pt x="883986" y="448393"/>
                    <a:pt x="871247" y="461132"/>
                  </a:cubicBezTo>
                  <a:cubicBezTo>
                    <a:pt x="858508" y="473871"/>
                    <a:pt x="841231" y="481028"/>
                    <a:pt x="823215" y="481028"/>
                  </a:cubicBezTo>
                  <a:lnTo>
                    <a:pt x="67928" y="481028"/>
                  </a:lnTo>
                  <a:cubicBezTo>
                    <a:pt x="49912" y="481028"/>
                    <a:pt x="32634" y="473871"/>
                    <a:pt x="19896" y="461132"/>
                  </a:cubicBezTo>
                  <a:cubicBezTo>
                    <a:pt x="7157" y="448393"/>
                    <a:pt x="0" y="431116"/>
                    <a:pt x="0" y="413100"/>
                  </a:cubicBezTo>
                  <a:lnTo>
                    <a:pt x="0" y="67928"/>
                  </a:lnTo>
                  <a:cubicBezTo>
                    <a:pt x="0" y="49912"/>
                    <a:pt x="7157" y="32634"/>
                    <a:pt x="19896" y="19896"/>
                  </a:cubicBezTo>
                  <a:cubicBezTo>
                    <a:pt x="32634" y="7157"/>
                    <a:pt x="49912" y="0"/>
                    <a:pt x="67928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07734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91143" cy="538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395637" y="3368037"/>
            <a:ext cx="2963304" cy="1631304"/>
            <a:chOff x="0" y="0"/>
            <a:chExt cx="891143" cy="4905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1143" cy="490576"/>
            </a:xfrm>
            <a:custGeom>
              <a:avLst/>
              <a:gdLst/>
              <a:ahLst/>
              <a:cxnLst/>
              <a:rect r="r" b="b" t="t" l="l"/>
              <a:pathLst>
                <a:path h="490576" w="891143">
                  <a:moveTo>
                    <a:pt x="67928" y="0"/>
                  </a:moveTo>
                  <a:lnTo>
                    <a:pt x="823215" y="0"/>
                  </a:lnTo>
                  <a:cubicBezTo>
                    <a:pt x="841231" y="0"/>
                    <a:pt x="858508" y="7157"/>
                    <a:pt x="871247" y="19896"/>
                  </a:cubicBezTo>
                  <a:cubicBezTo>
                    <a:pt x="883986" y="32634"/>
                    <a:pt x="891143" y="49912"/>
                    <a:pt x="891143" y="67928"/>
                  </a:cubicBezTo>
                  <a:lnTo>
                    <a:pt x="891143" y="422648"/>
                  </a:lnTo>
                  <a:cubicBezTo>
                    <a:pt x="891143" y="440664"/>
                    <a:pt x="883986" y="457941"/>
                    <a:pt x="871247" y="470680"/>
                  </a:cubicBezTo>
                  <a:cubicBezTo>
                    <a:pt x="858508" y="483419"/>
                    <a:pt x="841231" y="490576"/>
                    <a:pt x="823215" y="490576"/>
                  </a:cubicBezTo>
                  <a:lnTo>
                    <a:pt x="67928" y="490576"/>
                  </a:lnTo>
                  <a:cubicBezTo>
                    <a:pt x="49912" y="490576"/>
                    <a:pt x="32634" y="483419"/>
                    <a:pt x="19896" y="470680"/>
                  </a:cubicBezTo>
                  <a:cubicBezTo>
                    <a:pt x="7157" y="457941"/>
                    <a:pt x="0" y="440664"/>
                    <a:pt x="0" y="422648"/>
                  </a:cubicBezTo>
                  <a:lnTo>
                    <a:pt x="0" y="67928"/>
                  </a:lnTo>
                  <a:cubicBezTo>
                    <a:pt x="0" y="49912"/>
                    <a:pt x="7157" y="32634"/>
                    <a:pt x="19896" y="19896"/>
                  </a:cubicBezTo>
                  <a:cubicBezTo>
                    <a:pt x="32634" y="7157"/>
                    <a:pt x="49912" y="0"/>
                    <a:pt x="67928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077341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91143" cy="547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59116" y="3368037"/>
            <a:ext cx="2963304" cy="1631304"/>
            <a:chOff x="0" y="0"/>
            <a:chExt cx="891143" cy="4905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1143" cy="490576"/>
            </a:xfrm>
            <a:custGeom>
              <a:avLst/>
              <a:gdLst/>
              <a:ahLst/>
              <a:cxnLst/>
              <a:rect r="r" b="b" t="t" l="l"/>
              <a:pathLst>
                <a:path h="490576" w="891143">
                  <a:moveTo>
                    <a:pt x="67928" y="0"/>
                  </a:moveTo>
                  <a:lnTo>
                    <a:pt x="823215" y="0"/>
                  </a:lnTo>
                  <a:cubicBezTo>
                    <a:pt x="841231" y="0"/>
                    <a:pt x="858508" y="7157"/>
                    <a:pt x="871247" y="19896"/>
                  </a:cubicBezTo>
                  <a:cubicBezTo>
                    <a:pt x="883986" y="32634"/>
                    <a:pt x="891143" y="49912"/>
                    <a:pt x="891143" y="67928"/>
                  </a:cubicBezTo>
                  <a:lnTo>
                    <a:pt x="891143" y="422648"/>
                  </a:lnTo>
                  <a:cubicBezTo>
                    <a:pt x="891143" y="440664"/>
                    <a:pt x="883986" y="457941"/>
                    <a:pt x="871247" y="470680"/>
                  </a:cubicBezTo>
                  <a:cubicBezTo>
                    <a:pt x="858508" y="483419"/>
                    <a:pt x="841231" y="490576"/>
                    <a:pt x="823215" y="490576"/>
                  </a:cubicBezTo>
                  <a:lnTo>
                    <a:pt x="67928" y="490576"/>
                  </a:lnTo>
                  <a:cubicBezTo>
                    <a:pt x="49912" y="490576"/>
                    <a:pt x="32634" y="483419"/>
                    <a:pt x="19896" y="470680"/>
                  </a:cubicBezTo>
                  <a:cubicBezTo>
                    <a:pt x="7157" y="457941"/>
                    <a:pt x="0" y="440664"/>
                    <a:pt x="0" y="422648"/>
                  </a:cubicBezTo>
                  <a:lnTo>
                    <a:pt x="0" y="67928"/>
                  </a:lnTo>
                  <a:cubicBezTo>
                    <a:pt x="0" y="49912"/>
                    <a:pt x="7157" y="32634"/>
                    <a:pt x="19896" y="19896"/>
                  </a:cubicBezTo>
                  <a:cubicBezTo>
                    <a:pt x="32634" y="7157"/>
                    <a:pt x="49912" y="0"/>
                    <a:pt x="67928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077341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91143" cy="547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122596" y="3399787"/>
            <a:ext cx="2963304" cy="1599554"/>
            <a:chOff x="0" y="0"/>
            <a:chExt cx="891143" cy="4810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1143" cy="481028"/>
            </a:xfrm>
            <a:custGeom>
              <a:avLst/>
              <a:gdLst/>
              <a:ahLst/>
              <a:cxnLst/>
              <a:rect r="r" b="b" t="t" l="l"/>
              <a:pathLst>
                <a:path h="481028" w="891143">
                  <a:moveTo>
                    <a:pt x="67928" y="0"/>
                  </a:moveTo>
                  <a:lnTo>
                    <a:pt x="823215" y="0"/>
                  </a:lnTo>
                  <a:cubicBezTo>
                    <a:pt x="841231" y="0"/>
                    <a:pt x="858508" y="7157"/>
                    <a:pt x="871247" y="19896"/>
                  </a:cubicBezTo>
                  <a:cubicBezTo>
                    <a:pt x="883986" y="32634"/>
                    <a:pt x="891143" y="49912"/>
                    <a:pt x="891143" y="67928"/>
                  </a:cubicBezTo>
                  <a:lnTo>
                    <a:pt x="891143" y="413100"/>
                  </a:lnTo>
                  <a:cubicBezTo>
                    <a:pt x="891143" y="431116"/>
                    <a:pt x="883986" y="448393"/>
                    <a:pt x="871247" y="461132"/>
                  </a:cubicBezTo>
                  <a:cubicBezTo>
                    <a:pt x="858508" y="473871"/>
                    <a:pt x="841231" y="481028"/>
                    <a:pt x="823215" y="481028"/>
                  </a:cubicBezTo>
                  <a:lnTo>
                    <a:pt x="67928" y="481028"/>
                  </a:lnTo>
                  <a:cubicBezTo>
                    <a:pt x="49912" y="481028"/>
                    <a:pt x="32634" y="473871"/>
                    <a:pt x="19896" y="461132"/>
                  </a:cubicBezTo>
                  <a:cubicBezTo>
                    <a:pt x="7157" y="448393"/>
                    <a:pt x="0" y="431116"/>
                    <a:pt x="0" y="413100"/>
                  </a:cubicBezTo>
                  <a:lnTo>
                    <a:pt x="0" y="67928"/>
                  </a:lnTo>
                  <a:cubicBezTo>
                    <a:pt x="0" y="49912"/>
                    <a:pt x="7157" y="32634"/>
                    <a:pt x="19896" y="19896"/>
                  </a:cubicBezTo>
                  <a:cubicBezTo>
                    <a:pt x="32634" y="7157"/>
                    <a:pt x="49912" y="0"/>
                    <a:pt x="67928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077341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91143" cy="538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144738" y="5999789"/>
            <a:ext cx="2963304" cy="1599554"/>
            <a:chOff x="0" y="0"/>
            <a:chExt cx="891143" cy="48102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1143" cy="481028"/>
            </a:xfrm>
            <a:custGeom>
              <a:avLst/>
              <a:gdLst/>
              <a:ahLst/>
              <a:cxnLst/>
              <a:rect r="r" b="b" t="t" l="l"/>
              <a:pathLst>
                <a:path h="481028" w="891143">
                  <a:moveTo>
                    <a:pt x="67928" y="0"/>
                  </a:moveTo>
                  <a:lnTo>
                    <a:pt x="823215" y="0"/>
                  </a:lnTo>
                  <a:cubicBezTo>
                    <a:pt x="841231" y="0"/>
                    <a:pt x="858508" y="7157"/>
                    <a:pt x="871247" y="19896"/>
                  </a:cubicBezTo>
                  <a:cubicBezTo>
                    <a:pt x="883986" y="32634"/>
                    <a:pt x="891143" y="49912"/>
                    <a:pt x="891143" y="67928"/>
                  </a:cubicBezTo>
                  <a:lnTo>
                    <a:pt x="891143" y="413100"/>
                  </a:lnTo>
                  <a:cubicBezTo>
                    <a:pt x="891143" y="431116"/>
                    <a:pt x="883986" y="448393"/>
                    <a:pt x="871247" y="461132"/>
                  </a:cubicBezTo>
                  <a:cubicBezTo>
                    <a:pt x="858508" y="473871"/>
                    <a:pt x="841231" y="481028"/>
                    <a:pt x="823215" y="481028"/>
                  </a:cubicBezTo>
                  <a:lnTo>
                    <a:pt x="67928" y="481028"/>
                  </a:lnTo>
                  <a:cubicBezTo>
                    <a:pt x="49912" y="481028"/>
                    <a:pt x="32634" y="473871"/>
                    <a:pt x="19896" y="461132"/>
                  </a:cubicBezTo>
                  <a:cubicBezTo>
                    <a:pt x="7157" y="448393"/>
                    <a:pt x="0" y="431116"/>
                    <a:pt x="0" y="413100"/>
                  </a:cubicBezTo>
                  <a:lnTo>
                    <a:pt x="0" y="67928"/>
                  </a:lnTo>
                  <a:cubicBezTo>
                    <a:pt x="0" y="49912"/>
                    <a:pt x="7157" y="32634"/>
                    <a:pt x="19896" y="19896"/>
                  </a:cubicBezTo>
                  <a:cubicBezTo>
                    <a:pt x="32634" y="7157"/>
                    <a:pt x="49912" y="0"/>
                    <a:pt x="67928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077341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91143" cy="538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693821" y="5999789"/>
            <a:ext cx="2963304" cy="1599554"/>
            <a:chOff x="0" y="0"/>
            <a:chExt cx="891143" cy="48102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1143" cy="481028"/>
            </a:xfrm>
            <a:custGeom>
              <a:avLst/>
              <a:gdLst/>
              <a:ahLst/>
              <a:cxnLst/>
              <a:rect r="r" b="b" t="t" l="l"/>
              <a:pathLst>
                <a:path h="481028" w="891143">
                  <a:moveTo>
                    <a:pt x="67928" y="0"/>
                  </a:moveTo>
                  <a:lnTo>
                    <a:pt x="823215" y="0"/>
                  </a:lnTo>
                  <a:cubicBezTo>
                    <a:pt x="841231" y="0"/>
                    <a:pt x="858508" y="7157"/>
                    <a:pt x="871247" y="19896"/>
                  </a:cubicBezTo>
                  <a:cubicBezTo>
                    <a:pt x="883986" y="32634"/>
                    <a:pt x="891143" y="49912"/>
                    <a:pt x="891143" y="67928"/>
                  </a:cubicBezTo>
                  <a:lnTo>
                    <a:pt x="891143" y="413100"/>
                  </a:lnTo>
                  <a:cubicBezTo>
                    <a:pt x="891143" y="431116"/>
                    <a:pt x="883986" y="448393"/>
                    <a:pt x="871247" y="461132"/>
                  </a:cubicBezTo>
                  <a:cubicBezTo>
                    <a:pt x="858508" y="473871"/>
                    <a:pt x="841231" y="481028"/>
                    <a:pt x="823215" y="481028"/>
                  </a:cubicBezTo>
                  <a:lnTo>
                    <a:pt x="67928" y="481028"/>
                  </a:lnTo>
                  <a:cubicBezTo>
                    <a:pt x="49912" y="481028"/>
                    <a:pt x="32634" y="473871"/>
                    <a:pt x="19896" y="461132"/>
                  </a:cubicBezTo>
                  <a:cubicBezTo>
                    <a:pt x="7157" y="448393"/>
                    <a:pt x="0" y="431116"/>
                    <a:pt x="0" y="413100"/>
                  </a:cubicBezTo>
                  <a:lnTo>
                    <a:pt x="0" y="67928"/>
                  </a:lnTo>
                  <a:cubicBezTo>
                    <a:pt x="0" y="49912"/>
                    <a:pt x="7157" y="32634"/>
                    <a:pt x="19896" y="19896"/>
                  </a:cubicBezTo>
                  <a:cubicBezTo>
                    <a:pt x="32634" y="7157"/>
                    <a:pt x="49912" y="0"/>
                    <a:pt x="67928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077341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91143" cy="538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4081911" y="4107397"/>
            <a:ext cx="1223820" cy="357355"/>
          </a:xfrm>
          <a:custGeom>
            <a:avLst/>
            <a:gdLst/>
            <a:ahLst/>
            <a:cxnLst/>
            <a:rect r="r" b="b" t="t" l="l"/>
            <a:pathLst>
              <a:path h="357355" w="1223820">
                <a:moveTo>
                  <a:pt x="0" y="0"/>
                </a:moveTo>
                <a:lnTo>
                  <a:pt x="1223820" y="0"/>
                </a:lnTo>
                <a:lnTo>
                  <a:pt x="1223820" y="357355"/>
                </a:lnTo>
                <a:lnTo>
                  <a:pt x="0" y="357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444666" y="4156442"/>
            <a:ext cx="1223820" cy="357355"/>
          </a:xfrm>
          <a:custGeom>
            <a:avLst/>
            <a:gdLst/>
            <a:ahLst/>
            <a:cxnLst/>
            <a:rect r="r" b="b" t="t" l="l"/>
            <a:pathLst>
              <a:path h="357355" w="1223820">
                <a:moveTo>
                  <a:pt x="0" y="0"/>
                </a:moveTo>
                <a:lnTo>
                  <a:pt x="1223820" y="0"/>
                </a:lnTo>
                <a:lnTo>
                  <a:pt x="1223820" y="357355"/>
                </a:lnTo>
                <a:lnTo>
                  <a:pt x="0" y="357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817671" y="4183689"/>
            <a:ext cx="1223820" cy="357355"/>
          </a:xfrm>
          <a:custGeom>
            <a:avLst/>
            <a:gdLst/>
            <a:ahLst/>
            <a:cxnLst/>
            <a:rect r="r" b="b" t="t" l="l"/>
            <a:pathLst>
              <a:path h="357355" w="1223820">
                <a:moveTo>
                  <a:pt x="0" y="0"/>
                </a:moveTo>
                <a:lnTo>
                  <a:pt x="1223820" y="0"/>
                </a:lnTo>
                <a:lnTo>
                  <a:pt x="1223820" y="357356"/>
                </a:lnTo>
                <a:lnTo>
                  <a:pt x="0" y="357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0800000">
            <a:off x="8330830" y="6799566"/>
            <a:ext cx="1223820" cy="357355"/>
          </a:xfrm>
          <a:custGeom>
            <a:avLst/>
            <a:gdLst/>
            <a:ahLst/>
            <a:cxnLst/>
            <a:rect r="r" b="b" t="t" l="l"/>
            <a:pathLst>
              <a:path h="357355" w="1223820">
                <a:moveTo>
                  <a:pt x="0" y="0"/>
                </a:moveTo>
                <a:lnTo>
                  <a:pt x="1223821" y="0"/>
                </a:lnTo>
                <a:lnTo>
                  <a:pt x="1223821" y="357356"/>
                </a:lnTo>
                <a:lnTo>
                  <a:pt x="0" y="357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11475" y="3685122"/>
            <a:ext cx="239775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Bước 1: Chia dữ liệu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678412" y="3685122"/>
            <a:ext cx="239775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Bước 2:Khởi tạo mô hình.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41892" y="3653372"/>
            <a:ext cx="239775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Bước 3: Xây dựng mô hình.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405371" y="3685122"/>
            <a:ext cx="239775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Bước 4: Huấn luyện mô hình.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91994" y="6403984"/>
            <a:ext cx="239775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Bước 5: Dự đoán tập dữ liệu test.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976596" y="6287514"/>
            <a:ext cx="239775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Bước 6: Đánh giá kết quả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32522" y="1955762"/>
            <a:ext cx="523968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Xây dựng mô hình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8809581">
            <a:off x="13793461" y="5821111"/>
            <a:ext cx="1223820" cy="357355"/>
          </a:xfrm>
          <a:custGeom>
            <a:avLst/>
            <a:gdLst/>
            <a:ahLst/>
            <a:cxnLst/>
            <a:rect r="r" b="b" t="t" l="l"/>
            <a:pathLst>
              <a:path h="357355" w="1223820">
                <a:moveTo>
                  <a:pt x="0" y="0"/>
                </a:moveTo>
                <a:lnTo>
                  <a:pt x="1223820" y="0"/>
                </a:lnTo>
                <a:lnTo>
                  <a:pt x="1223820" y="357356"/>
                </a:lnTo>
                <a:lnTo>
                  <a:pt x="0" y="357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4319828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Hoàng Nghĩa Đức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A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88093" y="5770352"/>
            <a:ext cx="6062894" cy="3971382"/>
          </a:xfrm>
          <a:custGeom>
            <a:avLst/>
            <a:gdLst/>
            <a:ahLst/>
            <a:cxnLst/>
            <a:rect r="r" b="b" t="t" l="l"/>
            <a:pathLst>
              <a:path h="3971382" w="6062894">
                <a:moveTo>
                  <a:pt x="0" y="0"/>
                </a:moveTo>
                <a:lnTo>
                  <a:pt x="6062894" y="0"/>
                </a:lnTo>
                <a:lnTo>
                  <a:pt x="6062894" y="3971383"/>
                </a:lnTo>
                <a:lnTo>
                  <a:pt x="0" y="3971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12053" y="1636282"/>
            <a:ext cx="6091861" cy="3967079"/>
          </a:xfrm>
          <a:custGeom>
            <a:avLst/>
            <a:gdLst/>
            <a:ahLst/>
            <a:cxnLst/>
            <a:rect r="r" b="b" t="t" l="l"/>
            <a:pathLst>
              <a:path h="3967079" w="6091861">
                <a:moveTo>
                  <a:pt x="0" y="0"/>
                </a:moveTo>
                <a:lnTo>
                  <a:pt x="6091861" y="0"/>
                </a:lnTo>
                <a:lnTo>
                  <a:pt x="6091861" y="3967078"/>
                </a:lnTo>
                <a:lnTo>
                  <a:pt x="0" y="3967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88093" y="1636282"/>
            <a:ext cx="6062894" cy="3967079"/>
          </a:xfrm>
          <a:custGeom>
            <a:avLst/>
            <a:gdLst/>
            <a:ahLst/>
            <a:cxnLst/>
            <a:rect r="r" b="b" t="t" l="l"/>
            <a:pathLst>
              <a:path h="3967079" w="6062894">
                <a:moveTo>
                  <a:pt x="0" y="0"/>
                </a:moveTo>
                <a:lnTo>
                  <a:pt x="6062894" y="0"/>
                </a:lnTo>
                <a:lnTo>
                  <a:pt x="6062894" y="3967078"/>
                </a:lnTo>
                <a:lnTo>
                  <a:pt x="0" y="3967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59511" y="5770352"/>
            <a:ext cx="6144403" cy="3971382"/>
          </a:xfrm>
          <a:custGeom>
            <a:avLst/>
            <a:gdLst/>
            <a:ahLst/>
            <a:cxnLst/>
            <a:rect r="r" b="b" t="t" l="l"/>
            <a:pathLst>
              <a:path h="3971382" w="6144403">
                <a:moveTo>
                  <a:pt x="0" y="0"/>
                </a:moveTo>
                <a:lnTo>
                  <a:pt x="6144403" y="0"/>
                </a:lnTo>
                <a:lnTo>
                  <a:pt x="6144403" y="3971383"/>
                </a:lnTo>
                <a:lnTo>
                  <a:pt x="0" y="39713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44099" y="6075136"/>
            <a:ext cx="282622" cy="194191"/>
          </a:xfrm>
          <a:custGeom>
            <a:avLst/>
            <a:gdLst/>
            <a:ahLst/>
            <a:cxnLst/>
            <a:rect r="r" b="b" t="t" l="l"/>
            <a:pathLst>
              <a:path h="194191" w="282622">
                <a:moveTo>
                  <a:pt x="0" y="0"/>
                </a:moveTo>
                <a:lnTo>
                  <a:pt x="282622" y="0"/>
                </a:lnTo>
                <a:lnTo>
                  <a:pt x="282622" y="194190"/>
                </a:lnTo>
                <a:lnTo>
                  <a:pt x="0" y="194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4433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2522" y="425476"/>
            <a:ext cx="12227310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9"/>
              </a:lnSpc>
            </a:pPr>
            <a:r>
              <a:rPr lang="en-US" sz="5925" b="true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III. Xây dựng mô hình dự đoán</a:t>
            </a:r>
          </a:p>
          <a:p>
            <a:pPr algn="l" marL="0" indent="0" lvl="0">
              <a:lnSpc>
                <a:spcPts val="710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30982"/>
            <a:ext cx="1293868" cy="420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u="sng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Kết quả hiệu suất mô hình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19828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Hoàng Nghĩa Đức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697100" y="6075136"/>
            <a:ext cx="133395" cy="194191"/>
          </a:xfrm>
          <a:custGeom>
            <a:avLst/>
            <a:gdLst/>
            <a:ahLst/>
            <a:cxnLst/>
            <a:rect r="r" b="b" t="t" l="l"/>
            <a:pathLst>
              <a:path h="194191" w="133395">
                <a:moveTo>
                  <a:pt x="0" y="0"/>
                </a:moveTo>
                <a:lnTo>
                  <a:pt x="133394" y="0"/>
                </a:lnTo>
                <a:lnTo>
                  <a:pt x="133394" y="194190"/>
                </a:lnTo>
                <a:lnTo>
                  <a:pt x="0" y="194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31" t="0" r="-287926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A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4476" y="2859562"/>
            <a:ext cx="8009524" cy="5955800"/>
          </a:xfrm>
          <a:custGeom>
            <a:avLst/>
            <a:gdLst/>
            <a:ahLst/>
            <a:cxnLst/>
            <a:rect r="r" b="b" t="t" l="l"/>
            <a:pathLst>
              <a:path h="5955800" w="8009524">
                <a:moveTo>
                  <a:pt x="0" y="0"/>
                </a:moveTo>
                <a:lnTo>
                  <a:pt x="8009524" y="0"/>
                </a:lnTo>
                <a:lnTo>
                  <a:pt x="8009524" y="5955800"/>
                </a:lnTo>
                <a:lnTo>
                  <a:pt x="0" y="595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2522" y="425476"/>
            <a:ext cx="12227310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9"/>
              </a:lnSpc>
            </a:pPr>
            <a:r>
              <a:rPr lang="en-US" sz="5925" b="true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III. Xây dựng mô hình dự đoán</a:t>
            </a:r>
          </a:p>
          <a:p>
            <a:pPr algn="l" marL="0" indent="0" lvl="0">
              <a:lnSpc>
                <a:spcPts val="710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32522" y="1693893"/>
            <a:ext cx="963102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Biện pháp cải thiện hiệu suất mô hình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08025" y="2800543"/>
            <a:ext cx="5100836" cy="348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3499" b="true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Xử lý dữ liệu mất cân bằng</a:t>
            </a:r>
          </a:p>
          <a:p>
            <a:pPr algn="l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Faustina"/>
                <a:ea typeface="Faustina"/>
                <a:cs typeface="Faustina"/>
                <a:sym typeface="Faustina"/>
              </a:rPr>
              <a:t>Phân bố sau khi dùng SMOTE:</a:t>
            </a:r>
          </a:p>
          <a:p>
            <a:pPr algn="l"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Faustina"/>
                <a:ea typeface="Faustina"/>
                <a:cs typeface="Faustina"/>
                <a:sym typeface="Faustina"/>
              </a:rPr>
              <a:t>Conversion</a:t>
            </a:r>
          </a:p>
          <a:p>
            <a:pPr algn="l" marL="647700" indent="-323850" lvl="1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Faustina"/>
                <a:ea typeface="Faustina"/>
                <a:cs typeface="Faustina"/>
                <a:sym typeface="Faustina"/>
              </a:rPr>
              <a:t>1    7012</a:t>
            </a:r>
          </a:p>
          <a:p>
            <a:pPr algn="l" marL="647700" indent="-323850" lvl="1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Faustina"/>
                <a:ea typeface="Faustina"/>
                <a:cs typeface="Faustina"/>
                <a:sym typeface="Faustina"/>
              </a:rPr>
              <a:t>0    7012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08025" y="6715319"/>
            <a:ext cx="3633192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3499" b="true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Chuẩn hóa dữ liệu:</a:t>
            </a:r>
          </a:p>
          <a:p>
            <a:pPr algn="l" marL="647700" indent="-323850" lvl="1">
              <a:lnSpc>
                <a:spcPts val="54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Z-Score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19828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Hoàng Nghĩa Đức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2522" y="775297"/>
            <a:ext cx="12227310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9"/>
              </a:lnSpc>
            </a:pPr>
            <a:r>
              <a:rPr lang="en-US" sz="5925" b="true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III. Xây dựng mô hình dự đoán</a:t>
            </a:r>
          </a:p>
          <a:p>
            <a:pPr algn="l" marL="0" indent="0" lvl="0">
              <a:lnSpc>
                <a:spcPts val="710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358593"/>
            <a:ext cx="2963304" cy="1599554"/>
            <a:chOff x="0" y="0"/>
            <a:chExt cx="891143" cy="4810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1143" cy="481028"/>
            </a:xfrm>
            <a:custGeom>
              <a:avLst/>
              <a:gdLst/>
              <a:ahLst/>
              <a:cxnLst/>
              <a:rect r="r" b="b" t="t" l="l"/>
              <a:pathLst>
                <a:path h="481028" w="891143">
                  <a:moveTo>
                    <a:pt x="67928" y="0"/>
                  </a:moveTo>
                  <a:lnTo>
                    <a:pt x="823215" y="0"/>
                  </a:lnTo>
                  <a:cubicBezTo>
                    <a:pt x="841231" y="0"/>
                    <a:pt x="858508" y="7157"/>
                    <a:pt x="871247" y="19896"/>
                  </a:cubicBezTo>
                  <a:cubicBezTo>
                    <a:pt x="883986" y="32634"/>
                    <a:pt x="891143" y="49912"/>
                    <a:pt x="891143" y="67928"/>
                  </a:cubicBezTo>
                  <a:lnTo>
                    <a:pt x="891143" y="413100"/>
                  </a:lnTo>
                  <a:cubicBezTo>
                    <a:pt x="891143" y="431116"/>
                    <a:pt x="883986" y="448393"/>
                    <a:pt x="871247" y="461132"/>
                  </a:cubicBezTo>
                  <a:cubicBezTo>
                    <a:pt x="858508" y="473871"/>
                    <a:pt x="841231" y="481028"/>
                    <a:pt x="823215" y="481028"/>
                  </a:cubicBezTo>
                  <a:lnTo>
                    <a:pt x="67928" y="481028"/>
                  </a:lnTo>
                  <a:cubicBezTo>
                    <a:pt x="49912" y="481028"/>
                    <a:pt x="32634" y="473871"/>
                    <a:pt x="19896" y="461132"/>
                  </a:cubicBezTo>
                  <a:cubicBezTo>
                    <a:pt x="7157" y="448393"/>
                    <a:pt x="0" y="431116"/>
                    <a:pt x="0" y="413100"/>
                  </a:cubicBezTo>
                  <a:lnTo>
                    <a:pt x="0" y="67928"/>
                  </a:lnTo>
                  <a:cubicBezTo>
                    <a:pt x="0" y="49912"/>
                    <a:pt x="7157" y="32634"/>
                    <a:pt x="19896" y="19896"/>
                  </a:cubicBezTo>
                  <a:cubicBezTo>
                    <a:pt x="32634" y="7157"/>
                    <a:pt x="49912" y="0"/>
                    <a:pt x="67928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07734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91143" cy="538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395637" y="3326843"/>
            <a:ext cx="2963304" cy="1631304"/>
            <a:chOff x="0" y="0"/>
            <a:chExt cx="891143" cy="4905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1143" cy="490576"/>
            </a:xfrm>
            <a:custGeom>
              <a:avLst/>
              <a:gdLst/>
              <a:ahLst/>
              <a:cxnLst/>
              <a:rect r="r" b="b" t="t" l="l"/>
              <a:pathLst>
                <a:path h="490576" w="891143">
                  <a:moveTo>
                    <a:pt x="67928" y="0"/>
                  </a:moveTo>
                  <a:lnTo>
                    <a:pt x="823215" y="0"/>
                  </a:lnTo>
                  <a:cubicBezTo>
                    <a:pt x="841231" y="0"/>
                    <a:pt x="858508" y="7157"/>
                    <a:pt x="871247" y="19896"/>
                  </a:cubicBezTo>
                  <a:cubicBezTo>
                    <a:pt x="883986" y="32634"/>
                    <a:pt x="891143" y="49912"/>
                    <a:pt x="891143" y="67928"/>
                  </a:cubicBezTo>
                  <a:lnTo>
                    <a:pt x="891143" y="422648"/>
                  </a:lnTo>
                  <a:cubicBezTo>
                    <a:pt x="891143" y="440664"/>
                    <a:pt x="883986" y="457941"/>
                    <a:pt x="871247" y="470680"/>
                  </a:cubicBezTo>
                  <a:cubicBezTo>
                    <a:pt x="858508" y="483419"/>
                    <a:pt x="841231" y="490576"/>
                    <a:pt x="823215" y="490576"/>
                  </a:cubicBezTo>
                  <a:lnTo>
                    <a:pt x="67928" y="490576"/>
                  </a:lnTo>
                  <a:cubicBezTo>
                    <a:pt x="49912" y="490576"/>
                    <a:pt x="32634" y="483419"/>
                    <a:pt x="19896" y="470680"/>
                  </a:cubicBezTo>
                  <a:cubicBezTo>
                    <a:pt x="7157" y="457941"/>
                    <a:pt x="0" y="440664"/>
                    <a:pt x="0" y="422648"/>
                  </a:cubicBezTo>
                  <a:lnTo>
                    <a:pt x="0" y="67928"/>
                  </a:lnTo>
                  <a:cubicBezTo>
                    <a:pt x="0" y="49912"/>
                    <a:pt x="7157" y="32634"/>
                    <a:pt x="19896" y="19896"/>
                  </a:cubicBezTo>
                  <a:cubicBezTo>
                    <a:pt x="32634" y="7157"/>
                    <a:pt x="49912" y="0"/>
                    <a:pt x="67928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077341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91143" cy="547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59116" y="3326843"/>
            <a:ext cx="2963304" cy="1631304"/>
            <a:chOff x="0" y="0"/>
            <a:chExt cx="891143" cy="4905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1143" cy="490576"/>
            </a:xfrm>
            <a:custGeom>
              <a:avLst/>
              <a:gdLst/>
              <a:ahLst/>
              <a:cxnLst/>
              <a:rect r="r" b="b" t="t" l="l"/>
              <a:pathLst>
                <a:path h="490576" w="891143">
                  <a:moveTo>
                    <a:pt x="67928" y="0"/>
                  </a:moveTo>
                  <a:lnTo>
                    <a:pt x="823215" y="0"/>
                  </a:lnTo>
                  <a:cubicBezTo>
                    <a:pt x="841231" y="0"/>
                    <a:pt x="858508" y="7157"/>
                    <a:pt x="871247" y="19896"/>
                  </a:cubicBezTo>
                  <a:cubicBezTo>
                    <a:pt x="883986" y="32634"/>
                    <a:pt x="891143" y="49912"/>
                    <a:pt x="891143" y="67928"/>
                  </a:cubicBezTo>
                  <a:lnTo>
                    <a:pt x="891143" y="422648"/>
                  </a:lnTo>
                  <a:cubicBezTo>
                    <a:pt x="891143" y="440664"/>
                    <a:pt x="883986" y="457941"/>
                    <a:pt x="871247" y="470680"/>
                  </a:cubicBezTo>
                  <a:cubicBezTo>
                    <a:pt x="858508" y="483419"/>
                    <a:pt x="841231" y="490576"/>
                    <a:pt x="823215" y="490576"/>
                  </a:cubicBezTo>
                  <a:lnTo>
                    <a:pt x="67928" y="490576"/>
                  </a:lnTo>
                  <a:cubicBezTo>
                    <a:pt x="49912" y="490576"/>
                    <a:pt x="32634" y="483419"/>
                    <a:pt x="19896" y="470680"/>
                  </a:cubicBezTo>
                  <a:cubicBezTo>
                    <a:pt x="7157" y="457941"/>
                    <a:pt x="0" y="440664"/>
                    <a:pt x="0" y="422648"/>
                  </a:cubicBezTo>
                  <a:lnTo>
                    <a:pt x="0" y="67928"/>
                  </a:lnTo>
                  <a:cubicBezTo>
                    <a:pt x="0" y="49912"/>
                    <a:pt x="7157" y="32634"/>
                    <a:pt x="19896" y="19896"/>
                  </a:cubicBezTo>
                  <a:cubicBezTo>
                    <a:pt x="32634" y="7157"/>
                    <a:pt x="49912" y="0"/>
                    <a:pt x="67928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077341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91143" cy="547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122596" y="3358593"/>
            <a:ext cx="2963304" cy="1599554"/>
            <a:chOff x="0" y="0"/>
            <a:chExt cx="891143" cy="4810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1143" cy="481028"/>
            </a:xfrm>
            <a:custGeom>
              <a:avLst/>
              <a:gdLst/>
              <a:ahLst/>
              <a:cxnLst/>
              <a:rect r="r" b="b" t="t" l="l"/>
              <a:pathLst>
                <a:path h="481028" w="891143">
                  <a:moveTo>
                    <a:pt x="67928" y="0"/>
                  </a:moveTo>
                  <a:lnTo>
                    <a:pt x="823215" y="0"/>
                  </a:lnTo>
                  <a:cubicBezTo>
                    <a:pt x="841231" y="0"/>
                    <a:pt x="858508" y="7157"/>
                    <a:pt x="871247" y="19896"/>
                  </a:cubicBezTo>
                  <a:cubicBezTo>
                    <a:pt x="883986" y="32634"/>
                    <a:pt x="891143" y="49912"/>
                    <a:pt x="891143" y="67928"/>
                  </a:cubicBezTo>
                  <a:lnTo>
                    <a:pt x="891143" y="413100"/>
                  </a:lnTo>
                  <a:cubicBezTo>
                    <a:pt x="891143" y="431116"/>
                    <a:pt x="883986" y="448393"/>
                    <a:pt x="871247" y="461132"/>
                  </a:cubicBezTo>
                  <a:cubicBezTo>
                    <a:pt x="858508" y="473871"/>
                    <a:pt x="841231" y="481028"/>
                    <a:pt x="823215" y="481028"/>
                  </a:cubicBezTo>
                  <a:lnTo>
                    <a:pt x="67928" y="481028"/>
                  </a:lnTo>
                  <a:cubicBezTo>
                    <a:pt x="49912" y="481028"/>
                    <a:pt x="32634" y="473871"/>
                    <a:pt x="19896" y="461132"/>
                  </a:cubicBezTo>
                  <a:cubicBezTo>
                    <a:pt x="7157" y="448393"/>
                    <a:pt x="0" y="431116"/>
                    <a:pt x="0" y="413100"/>
                  </a:cubicBezTo>
                  <a:lnTo>
                    <a:pt x="0" y="67928"/>
                  </a:lnTo>
                  <a:cubicBezTo>
                    <a:pt x="0" y="49912"/>
                    <a:pt x="7157" y="32634"/>
                    <a:pt x="19896" y="19896"/>
                  </a:cubicBezTo>
                  <a:cubicBezTo>
                    <a:pt x="32634" y="7157"/>
                    <a:pt x="49912" y="0"/>
                    <a:pt x="67928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077341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91143" cy="538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144738" y="5958595"/>
            <a:ext cx="2963304" cy="1599554"/>
            <a:chOff x="0" y="0"/>
            <a:chExt cx="891143" cy="48102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1143" cy="481028"/>
            </a:xfrm>
            <a:custGeom>
              <a:avLst/>
              <a:gdLst/>
              <a:ahLst/>
              <a:cxnLst/>
              <a:rect r="r" b="b" t="t" l="l"/>
              <a:pathLst>
                <a:path h="481028" w="891143">
                  <a:moveTo>
                    <a:pt x="67928" y="0"/>
                  </a:moveTo>
                  <a:lnTo>
                    <a:pt x="823215" y="0"/>
                  </a:lnTo>
                  <a:cubicBezTo>
                    <a:pt x="841231" y="0"/>
                    <a:pt x="858508" y="7157"/>
                    <a:pt x="871247" y="19896"/>
                  </a:cubicBezTo>
                  <a:cubicBezTo>
                    <a:pt x="883986" y="32634"/>
                    <a:pt x="891143" y="49912"/>
                    <a:pt x="891143" y="67928"/>
                  </a:cubicBezTo>
                  <a:lnTo>
                    <a:pt x="891143" y="413100"/>
                  </a:lnTo>
                  <a:cubicBezTo>
                    <a:pt x="891143" y="431116"/>
                    <a:pt x="883986" y="448393"/>
                    <a:pt x="871247" y="461132"/>
                  </a:cubicBezTo>
                  <a:cubicBezTo>
                    <a:pt x="858508" y="473871"/>
                    <a:pt x="841231" y="481028"/>
                    <a:pt x="823215" y="481028"/>
                  </a:cubicBezTo>
                  <a:lnTo>
                    <a:pt x="67928" y="481028"/>
                  </a:lnTo>
                  <a:cubicBezTo>
                    <a:pt x="49912" y="481028"/>
                    <a:pt x="32634" y="473871"/>
                    <a:pt x="19896" y="461132"/>
                  </a:cubicBezTo>
                  <a:cubicBezTo>
                    <a:pt x="7157" y="448393"/>
                    <a:pt x="0" y="431116"/>
                    <a:pt x="0" y="413100"/>
                  </a:cubicBezTo>
                  <a:lnTo>
                    <a:pt x="0" y="67928"/>
                  </a:lnTo>
                  <a:cubicBezTo>
                    <a:pt x="0" y="49912"/>
                    <a:pt x="7157" y="32634"/>
                    <a:pt x="19896" y="19896"/>
                  </a:cubicBezTo>
                  <a:cubicBezTo>
                    <a:pt x="32634" y="7157"/>
                    <a:pt x="49912" y="0"/>
                    <a:pt x="67928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077341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91143" cy="538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693821" y="5958595"/>
            <a:ext cx="2963304" cy="1599554"/>
            <a:chOff x="0" y="0"/>
            <a:chExt cx="891143" cy="48102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1143" cy="481028"/>
            </a:xfrm>
            <a:custGeom>
              <a:avLst/>
              <a:gdLst/>
              <a:ahLst/>
              <a:cxnLst/>
              <a:rect r="r" b="b" t="t" l="l"/>
              <a:pathLst>
                <a:path h="481028" w="891143">
                  <a:moveTo>
                    <a:pt x="67928" y="0"/>
                  </a:moveTo>
                  <a:lnTo>
                    <a:pt x="823215" y="0"/>
                  </a:lnTo>
                  <a:cubicBezTo>
                    <a:pt x="841231" y="0"/>
                    <a:pt x="858508" y="7157"/>
                    <a:pt x="871247" y="19896"/>
                  </a:cubicBezTo>
                  <a:cubicBezTo>
                    <a:pt x="883986" y="32634"/>
                    <a:pt x="891143" y="49912"/>
                    <a:pt x="891143" y="67928"/>
                  </a:cubicBezTo>
                  <a:lnTo>
                    <a:pt x="891143" y="413100"/>
                  </a:lnTo>
                  <a:cubicBezTo>
                    <a:pt x="891143" y="431116"/>
                    <a:pt x="883986" y="448393"/>
                    <a:pt x="871247" y="461132"/>
                  </a:cubicBezTo>
                  <a:cubicBezTo>
                    <a:pt x="858508" y="473871"/>
                    <a:pt x="841231" y="481028"/>
                    <a:pt x="823215" y="481028"/>
                  </a:cubicBezTo>
                  <a:lnTo>
                    <a:pt x="67928" y="481028"/>
                  </a:lnTo>
                  <a:cubicBezTo>
                    <a:pt x="49912" y="481028"/>
                    <a:pt x="32634" y="473871"/>
                    <a:pt x="19896" y="461132"/>
                  </a:cubicBezTo>
                  <a:cubicBezTo>
                    <a:pt x="7157" y="448393"/>
                    <a:pt x="0" y="431116"/>
                    <a:pt x="0" y="413100"/>
                  </a:cubicBezTo>
                  <a:lnTo>
                    <a:pt x="0" y="67928"/>
                  </a:lnTo>
                  <a:cubicBezTo>
                    <a:pt x="0" y="49912"/>
                    <a:pt x="7157" y="32634"/>
                    <a:pt x="19896" y="19896"/>
                  </a:cubicBezTo>
                  <a:cubicBezTo>
                    <a:pt x="32634" y="7157"/>
                    <a:pt x="49912" y="0"/>
                    <a:pt x="67928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077341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91143" cy="538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4081911" y="4066203"/>
            <a:ext cx="1223820" cy="357355"/>
          </a:xfrm>
          <a:custGeom>
            <a:avLst/>
            <a:gdLst/>
            <a:ahLst/>
            <a:cxnLst/>
            <a:rect r="r" b="b" t="t" l="l"/>
            <a:pathLst>
              <a:path h="357355" w="1223820">
                <a:moveTo>
                  <a:pt x="0" y="0"/>
                </a:moveTo>
                <a:lnTo>
                  <a:pt x="1223820" y="0"/>
                </a:lnTo>
                <a:lnTo>
                  <a:pt x="1223820" y="357355"/>
                </a:lnTo>
                <a:lnTo>
                  <a:pt x="0" y="357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444666" y="4115248"/>
            <a:ext cx="1223820" cy="357355"/>
          </a:xfrm>
          <a:custGeom>
            <a:avLst/>
            <a:gdLst/>
            <a:ahLst/>
            <a:cxnLst/>
            <a:rect r="r" b="b" t="t" l="l"/>
            <a:pathLst>
              <a:path h="357355" w="1223820">
                <a:moveTo>
                  <a:pt x="0" y="0"/>
                </a:moveTo>
                <a:lnTo>
                  <a:pt x="1223820" y="0"/>
                </a:lnTo>
                <a:lnTo>
                  <a:pt x="1223820" y="357355"/>
                </a:lnTo>
                <a:lnTo>
                  <a:pt x="0" y="357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817671" y="4142495"/>
            <a:ext cx="1223820" cy="357355"/>
          </a:xfrm>
          <a:custGeom>
            <a:avLst/>
            <a:gdLst/>
            <a:ahLst/>
            <a:cxnLst/>
            <a:rect r="r" b="b" t="t" l="l"/>
            <a:pathLst>
              <a:path h="357355" w="1223820">
                <a:moveTo>
                  <a:pt x="0" y="0"/>
                </a:moveTo>
                <a:lnTo>
                  <a:pt x="1223820" y="0"/>
                </a:lnTo>
                <a:lnTo>
                  <a:pt x="1223820" y="357355"/>
                </a:lnTo>
                <a:lnTo>
                  <a:pt x="0" y="357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0800000">
            <a:off x="8330830" y="6758372"/>
            <a:ext cx="1223820" cy="357355"/>
          </a:xfrm>
          <a:custGeom>
            <a:avLst/>
            <a:gdLst/>
            <a:ahLst/>
            <a:cxnLst/>
            <a:rect r="r" b="b" t="t" l="l"/>
            <a:pathLst>
              <a:path h="357355" w="1223820">
                <a:moveTo>
                  <a:pt x="0" y="0"/>
                </a:moveTo>
                <a:lnTo>
                  <a:pt x="1223821" y="0"/>
                </a:lnTo>
                <a:lnTo>
                  <a:pt x="1223821" y="357356"/>
                </a:lnTo>
                <a:lnTo>
                  <a:pt x="0" y="357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11475" y="3643928"/>
            <a:ext cx="239775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Bước 1:Chia dữ liệu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678412" y="3469395"/>
            <a:ext cx="239775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Bước 2:Xác định siêu tham số cần điều chỉnh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57967" y="3485270"/>
            <a:ext cx="239775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Bước 3: Xác định giá trị muốn tối ưu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263983" y="3485270"/>
            <a:ext cx="2680529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Bước 4: Khởi tạo mô hình xây dựng và Gridsearch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91994" y="6362790"/>
            <a:ext cx="239775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Bước 5: Huấn luyện mô hình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976596" y="6246319"/>
            <a:ext cx="239775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Bước 6: Đánh giá kết quả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8826399">
            <a:off x="14040427" y="6039320"/>
            <a:ext cx="1223820" cy="357355"/>
          </a:xfrm>
          <a:custGeom>
            <a:avLst/>
            <a:gdLst/>
            <a:ahLst/>
            <a:cxnLst/>
            <a:rect r="r" b="b" t="t" l="l"/>
            <a:pathLst>
              <a:path h="357355" w="1223820">
                <a:moveTo>
                  <a:pt x="0" y="0"/>
                </a:moveTo>
                <a:lnTo>
                  <a:pt x="1223820" y="0"/>
                </a:lnTo>
                <a:lnTo>
                  <a:pt x="1223820" y="357355"/>
                </a:lnTo>
                <a:lnTo>
                  <a:pt x="0" y="357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4319828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Hoàng Nghĩa Đức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12220" y="2580693"/>
            <a:ext cx="8072750" cy="3092015"/>
          </a:xfrm>
          <a:custGeom>
            <a:avLst/>
            <a:gdLst/>
            <a:ahLst/>
            <a:cxnLst/>
            <a:rect r="r" b="b" t="t" l="l"/>
            <a:pathLst>
              <a:path h="3092015" w="8072750">
                <a:moveTo>
                  <a:pt x="0" y="0"/>
                </a:moveTo>
                <a:lnTo>
                  <a:pt x="8072750" y="0"/>
                </a:lnTo>
                <a:lnTo>
                  <a:pt x="8072750" y="3092015"/>
                </a:lnTo>
                <a:lnTo>
                  <a:pt x="0" y="309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0980" y="2580693"/>
            <a:ext cx="7953020" cy="3021847"/>
          </a:xfrm>
          <a:custGeom>
            <a:avLst/>
            <a:gdLst/>
            <a:ahLst/>
            <a:cxnLst/>
            <a:rect r="r" b="b" t="t" l="l"/>
            <a:pathLst>
              <a:path h="3021847" w="7953020">
                <a:moveTo>
                  <a:pt x="0" y="0"/>
                </a:moveTo>
                <a:lnTo>
                  <a:pt x="7953020" y="0"/>
                </a:lnTo>
                <a:lnTo>
                  <a:pt x="7953020" y="3021847"/>
                </a:lnTo>
                <a:lnTo>
                  <a:pt x="0" y="3021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0980" y="5954965"/>
            <a:ext cx="7953020" cy="3008446"/>
          </a:xfrm>
          <a:custGeom>
            <a:avLst/>
            <a:gdLst/>
            <a:ahLst/>
            <a:cxnLst/>
            <a:rect r="r" b="b" t="t" l="l"/>
            <a:pathLst>
              <a:path h="3008446" w="7953020">
                <a:moveTo>
                  <a:pt x="0" y="0"/>
                </a:moveTo>
                <a:lnTo>
                  <a:pt x="7953020" y="0"/>
                </a:lnTo>
                <a:lnTo>
                  <a:pt x="7953020" y="3008446"/>
                </a:lnTo>
                <a:lnTo>
                  <a:pt x="0" y="3008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13764" y="5954965"/>
            <a:ext cx="7845536" cy="3293369"/>
          </a:xfrm>
          <a:custGeom>
            <a:avLst/>
            <a:gdLst/>
            <a:ahLst/>
            <a:cxnLst/>
            <a:rect r="r" b="b" t="t" l="l"/>
            <a:pathLst>
              <a:path h="3293369" w="7845536">
                <a:moveTo>
                  <a:pt x="0" y="0"/>
                </a:moveTo>
                <a:lnTo>
                  <a:pt x="7845536" y="0"/>
                </a:lnTo>
                <a:lnTo>
                  <a:pt x="7845536" y="3293369"/>
                </a:lnTo>
                <a:lnTo>
                  <a:pt x="0" y="3293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96708" y="1546250"/>
            <a:ext cx="849903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u="sng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Kết quả cải thiện hiệu suất mô hình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2522" y="425476"/>
            <a:ext cx="12227310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9"/>
              </a:lnSpc>
            </a:pPr>
            <a:r>
              <a:rPr lang="en-US" sz="5925" b="true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III. Xây dựng mô hình dự đoán</a:t>
            </a:r>
          </a:p>
          <a:p>
            <a:pPr algn="l" marL="0" indent="0" lvl="0">
              <a:lnSpc>
                <a:spcPts val="710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319828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Hoàng Nghĩa Đức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6906" y="3395229"/>
            <a:ext cx="11205691" cy="4409512"/>
          </a:xfrm>
          <a:custGeom>
            <a:avLst/>
            <a:gdLst/>
            <a:ahLst/>
            <a:cxnLst/>
            <a:rect r="r" b="b" t="t" l="l"/>
            <a:pathLst>
              <a:path h="4409512" w="11205691">
                <a:moveTo>
                  <a:pt x="0" y="0"/>
                </a:moveTo>
                <a:lnTo>
                  <a:pt x="11205691" y="0"/>
                </a:lnTo>
                <a:lnTo>
                  <a:pt x="11205691" y="4409512"/>
                </a:lnTo>
                <a:lnTo>
                  <a:pt x="0" y="4409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83552"/>
            <a:ext cx="16622103" cy="173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Dựa vào kết quả xây dựng mô hình dự đoán ta có bảng so sánh từng loại tốt nhất sau: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61915" y="7976517"/>
            <a:ext cx="1495567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XGBoost Params: {'colsample_bytree': 0.8, 'learning_rate': 0.1, 'max_depth': 20, 'n_estimators': 200, 'subsample': 0.8}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2522" y="425476"/>
            <a:ext cx="12227310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9"/>
              </a:lnSpc>
            </a:pPr>
            <a:r>
              <a:rPr lang="en-US" sz="5925" b="true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III. Xây dựng mô hình dự đoán</a:t>
            </a:r>
          </a:p>
          <a:p>
            <a:pPr algn="l" marL="0" indent="0" lvl="0">
              <a:lnSpc>
                <a:spcPts val="710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319828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Hoàng Nghĩa Đức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A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46912" y="2084878"/>
            <a:ext cx="13194176" cy="7048355"/>
          </a:xfrm>
          <a:custGeom>
            <a:avLst/>
            <a:gdLst/>
            <a:ahLst/>
            <a:cxnLst/>
            <a:rect r="r" b="b" t="t" l="l"/>
            <a:pathLst>
              <a:path h="7048355" w="13194176">
                <a:moveTo>
                  <a:pt x="0" y="0"/>
                </a:moveTo>
                <a:lnTo>
                  <a:pt x="13194176" y="0"/>
                </a:lnTo>
                <a:lnTo>
                  <a:pt x="13194176" y="7048354"/>
                </a:lnTo>
                <a:lnTo>
                  <a:pt x="0" y="7048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8702" y="571500"/>
            <a:ext cx="1071937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9"/>
              </a:lnSpc>
            </a:pPr>
            <a:r>
              <a:rPr lang="en-US" b="true" sz="5925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IV: Xây dựng mô hình phân cụm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319828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Nguyễn Đức Thắng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015057" y="2394132"/>
          <a:ext cx="12257886" cy="6549637"/>
        </p:xfrm>
        <a:graphic>
          <a:graphicData uri="http://schemas.openxmlformats.org/drawingml/2006/table">
            <a:tbl>
              <a:tblPr/>
              <a:tblGrid>
                <a:gridCol w="6128943"/>
                <a:gridCol w="6128943"/>
              </a:tblGrid>
              <a:tr h="13099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000000"/>
                          </a:solidFill>
                          <a:latin typeface="Faustina Bold"/>
                          <a:ea typeface="Faustina Bold"/>
                          <a:cs typeface="Faustina Bold"/>
                          <a:sym typeface="Faustina Bold"/>
                        </a:rPr>
                        <a:t>Tên thành viên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000000"/>
                          </a:solidFill>
                          <a:latin typeface="Faustina Bold"/>
                          <a:ea typeface="Faustina Bold"/>
                          <a:cs typeface="Faustina Bold"/>
                          <a:sym typeface="Faustina Bold"/>
                        </a:rPr>
                        <a:t>Phần trăm đóng góp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99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Faustina Bold"/>
                          <a:ea typeface="Faustina Bold"/>
                          <a:cs typeface="Faustina Bold"/>
                          <a:sym typeface="Faustina Bold"/>
                        </a:rPr>
                        <a:t>Nguyễn Đức Thắng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Faustina Bold"/>
                          <a:ea typeface="Faustina Bold"/>
                          <a:cs typeface="Faustina Bold"/>
                          <a:sym typeface="Faustina Bold"/>
                        </a:rPr>
                        <a:t>25%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99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Faustina Bold"/>
                          <a:ea typeface="Faustina Bold"/>
                          <a:cs typeface="Faustina Bold"/>
                          <a:sym typeface="Faustina Bold"/>
                        </a:rPr>
                        <a:t>H Ngac Niê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Faustina Bold"/>
                          <a:ea typeface="Faustina Bold"/>
                          <a:cs typeface="Faustina Bold"/>
                          <a:sym typeface="Faustina Bold"/>
                        </a:rPr>
                        <a:t>25%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99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Faustina Bold"/>
                          <a:ea typeface="Faustina Bold"/>
                          <a:cs typeface="Faustina Bold"/>
                          <a:sym typeface="Faustina Bold"/>
                        </a:rPr>
                        <a:t>Trần Thị Hằng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Faustina Bold"/>
                          <a:ea typeface="Faustina Bold"/>
                          <a:cs typeface="Faustina Bold"/>
                          <a:sym typeface="Faustina Bold"/>
                        </a:rPr>
                        <a:t>25%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99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Faustina Bold"/>
                          <a:ea typeface="Faustina Bold"/>
                          <a:cs typeface="Faustina Bold"/>
                          <a:sym typeface="Faustina Bold"/>
                        </a:rPr>
                        <a:t>Hoàng Nghĩa Đức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Faustina Bold"/>
                          <a:ea typeface="Faustina Bold"/>
                          <a:cs typeface="Faustina Bold"/>
                          <a:sym typeface="Faustina Bold"/>
                        </a:rPr>
                        <a:t>25%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5253214" y="360718"/>
            <a:ext cx="7781572" cy="1202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39"/>
              </a:lnSpc>
              <a:spcBef>
                <a:spcPct val="0"/>
              </a:spcBef>
            </a:pPr>
            <a:r>
              <a:rPr lang="en-US" b="true" sz="7028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Thành viên nhóm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9944" y="1433700"/>
            <a:ext cx="14708112" cy="7419600"/>
          </a:xfrm>
          <a:custGeom>
            <a:avLst/>
            <a:gdLst/>
            <a:ahLst/>
            <a:cxnLst/>
            <a:rect r="r" b="b" t="t" l="l"/>
            <a:pathLst>
              <a:path h="7419600" w="14708112">
                <a:moveTo>
                  <a:pt x="0" y="0"/>
                </a:moveTo>
                <a:lnTo>
                  <a:pt x="14708112" y="0"/>
                </a:lnTo>
                <a:lnTo>
                  <a:pt x="14708112" y="7419600"/>
                </a:lnTo>
                <a:lnTo>
                  <a:pt x="0" y="741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84311" y="123825"/>
            <a:ext cx="1071937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09"/>
              </a:lnSpc>
            </a:pPr>
            <a:r>
              <a:rPr lang="en-US" b="true" sz="5925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K-means Clustering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319828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Nguyễn Đức Thắng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737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642" y="1831393"/>
            <a:ext cx="16778716" cy="6624215"/>
          </a:xfrm>
          <a:custGeom>
            <a:avLst/>
            <a:gdLst/>
            <a:ahLst/>
            <a:cxnLst/>
            <a:rect r="r" b="b" t="t" l="l"/>
            <a:pathLst>
              <a:path h="6624215" w="16778716">
                <a:moveTo>
                  <a:pt x="0" y="0"/>
                </a:moveTo>
                <a:lnTo>
                  <a:pt x="16778716" y="0"/>
                </a:lnTo>
                <a:lnTo>
                  <a:pt x="16778716" y="6624214"/>
                </a:lnTo>
                <a:lnTo>
                  <a:pt x="0" y="662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81" r="0" b="-1113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84311" y="123825"/>
            <a:ext cx="1071937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09"/>
              </a:lnSpc>
            </a:pPr>
            <a:r>
              <a:rPr lang="en-US" b="true" sz="5925">
                <a:solidFill>
                  <a:srgbClr val="EDE0D3"/>
                </a:solidFill>
                <a:latin typeface="Faustina Bold"/>
                <a:ea typeface="Faustina Bold"/>
                <a:cs typeface="Faustina Bold"/>
                <a:sym typeface="Faustina Bold"/>
              </a:rPr>
              <a:t>Hierarchical Clustering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319828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EDE0D3"/>
                </a:solidFill>
                <a:latin typeface="Faustina Bold"/>
                <a:ea typeface="Faustina Bold"/>
                <a:cs typeface="Faustina Bold"/>
                <a:sym typeface="Faustina Bold"/>
              </a:rPr>
              <a:t>Nguyễn Đức Thắng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15300" y="2088515"/>
            <a:ext cx="9144000" cy="6080760"/>
          </a:xfrm>
          <a:custGeom>
            <a:avLst/>
            <a:gdLst/>
            <a:ahLst/>
            <a:cxnLst/>
            <a:rect r="r" b="b" t="t" l="l"/>
            <a:pathLst>
              <a:path h="6080760" w="9144000">
                <a:moveTo>
                  <a:pt x="0" y="0"/>
                </a:moveTo>
                <a:lnTo>
                  <a:pt x="9144000" y="0"/>
                </a:lnTo>
                <a:lnTo>
                  <a:pt x="9144000" y="6080760"/>
                </a:lnTo>
                <a:lnTo>
                  <a:pt x="0" y="608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3825"/>
            <a:ext cx="1071937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9"/>
              </a:lnSpc>
            </a:pPr>
            <a:r>
              <a:rPr lang="en-US" b="true" sz="5925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IV: Xây dựng mô hình phân cụm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28488" y="952500"/>
            <a:ext cx="963102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Lựa chọn đặc trưng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15300" y="8093075"/>
            <a:ext cx="91440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Phân phối mỗi đặc trưng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19828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Nguyễn Đức Thắng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170362"/>
            <a:ext cx="7171870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Lựa chọn 4 đặc trưng bao gồm các biến nhân khẩu học và dữ liệu lịch sử giao dịch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A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215263"/>
            <a:ext cx="9074238" cy="6737622"/>
          </a:xfrm>
          <a:custGeom>
            <a:avLst/>
            <a:gdLst/>
            <a:ahLst/>
            <a:cxnLst/>
            <a:rect r="r" b="b" t="t" l="l"/>
            <a:pathLst>
              <a:path h="6737622" w="9074238">
                <a:moveTo>
                  <a:pt x="0" y="0"/>
                </a:moveTo>
                <a:lnTo>
                  <a:pt x="9074238" y="0"/>
                </a:lnTo>
                <a:lnTo>
                  <a:pt x="9074238" y="6737622"/>
                </a:lnTo>
                <a:lnTo>
                  <a:pt x="0" y="6737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41" y="2215263"/>
            <a:ext cx="8782312" cy="6737622"/>
          </a:xfrm>
          <a:custGeom>
            <a:avLst/>
            <a:gdLst/>
            <a:ahLst/>
            <a:cxnLst/>
            <a:rect r="r" b="b" t="t" l="l"/>
            <a:pathLst>
              <a:path h="6737622" w="8782312">
                <a:moveTo>
                  <a:pt x="0" y="0"/>
                </a:moveTo>
                <a:lnTo>
                  <a:pt x="8782312" y="0"/>
                </a:lnTo>
                <a:lnTo>
                  <a:pt x="8782312" y="6737622"/>
                </a:lnTo>
                <a:lnTo>
                  <a:pt x="0" y="6737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3825"/>
            <a:ext cx="1071937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9"/>
              </a:lnSpc>
            </a:pPr>
            <a:r>
              <a:rPr lang="en-US" b="true" sz="5925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IV: Xây dựng mô hình phân cụm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28488" y="952500"/>
            <a:ext cx="963102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Lựa chọn số cụm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19828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Nguyễn Đức Thắng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A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9757" y="2185841"/>
            <a:ext cx="8829468" cy="6335143"/>
          </a:xfrm>
          <a:custGeom>
            <a:avLst/>
            <a:gdLst/>
            <a:ahLst/>
            <a:cxnLst/>
            <a:rect r="r" b="b" t="t" l="l"/>
            <a:pathLst>
              <a:path h="6335143" w="8829468">
                <a:moveTo>
                  <a:pt x="0" y="0"/>
                </a:moveTo>
                <a:lnTo>
                  <a:pt x="8829468" y="0"/>
                </a:lnTo>
                <a:lnTo>
                  <a:pt x="8829468" y="6335143"/>
                </a:lnTo>
                <a:lnTo>
                  <a:pt x="0" y="6335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68032" y="2185841"/>
            <a:ext cx="8829468" cy="6335143"/>
          </a:xfrm>
          <a:custGeom>
            <a:avLst/>
            <a:gdLst/>
            <a:ahLst/>
            <a:cxnLst/>
            <a:rect r="r" b="b" t="t" l="l"/>
            <a:pathLst>
              <a:path h="6335143" w="8829468">
                <a:moveTo>
                  <a:pt x="0" y="0"/>
                </a:moveTo>
                <a:lnTo>
                  <a:pt x="8829468" y="0"/>
                </a:lnTo>
                <a:lnTo>
                  <a:pt x="8829468" y="6335143"/>
                </a:lnTo>
                <a:lnTo>
                  <a:pt x="0" y="6335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3825"/>
            <a:ext cx="1071937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9"/>
              </a:lnSpc>
            </a:pPr>
            <a:r>
              <a:rPr lang="en-US" b="true" sz="5925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IV: Xây dựng mô hình phân cụm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28488" y="952500"/>
            <a:ext cx="963102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Đánh giá các cụm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4532" y="8597900"/>
            <a:ext cx="882946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Silhouette Score trung bình cho k = 4 là: 0.185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93285" y="8597900"/>
            <a:ext cx="882946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Silhouette Score trung bình cho k = 5 là: 0.128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19828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Nguyễn Đức Thắng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161280"/>
            <a:ext cx="8801296" cy="6813503"/>
          </a:xfrm>
          <a:custGeom>
            <a:avLst/>
            <a:gdLst/>
            <a:ahLst/>
            <a:cxnLst/>
            <a:rect r="r" b="b" t="t" l="l"/>
            <a:pathLst>
              <a:path h="6813503" w="8801296">
                <a:moveTo>
                  <a:pt x="0" y="0"/>
                </a:moveTo>
                <a:lnTo>
                  <a:pt x="8801296" y="0"/>
                </a:lnTo>
                <a:lnTo>
                  <a:pt x="8801296" y="6813503"/>
                </a:lnTo>
                <a:lnTo>
                  <a:pt x="0" y="6813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3825"/>
            <a:ext cx="1071937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9"/>
              </a:lnSpc>
            </a:pPr>
            <a:r>
              <a:rPr lang="en-US" b="true" sz="5925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IV: Xây dựng mô hình phân cụm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28488" y="952500"/>
            <a:ext cx="963102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Kết quả các đặc trưng theo từng cụm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097019" y="2161280"/>
            <a:ext cx="9190981" cy="6813503"/>
          </a:xfrm>
          <a:custGeom>
            <a:avLst/>
            <a:gdLst/>
            <a:ahLst/>
            <a:cxnLst/>
            <a:rect r="r" b="b" t="t" l="l"/>
            <a:pathLst>
              <a:path h="6813503" w="9190981">
                <a:moveTo>
                  <a:pt x="0" y="0"/>
                </a:moveTo>
                <a:lnTo>
                  <a:pt x="9190981" y="0"/>
                </a:lnTo>
                <a:lnTo>
                  <a:pt x="9190981" y="6813503"/>
                </a:lnTo>
                <a:lnTo>
                  <a:pt x="0" y="6813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319828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Nguyễn Đức Thắng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07814" y="6018999"/>
            <a:ext cx="15515201" cy="3607284"/>
          </a:xfrm>
          <a:custGeom>
            <a:avLst/>
            <a:gdLst/>
            <a:ahLst/>
            <a:cxnLst/>
            <a:rect r="r" b="b" t="t" l="l"/>
            <a:pathLst>
              <a:path h="3607284" w="15515201">
                <a:moveTo>
                  <a:pt x="0" y="0"/>
                </a:moveTo>
                <a:lnTo>
                  <a:pt x="15515201" y="0"/>
                </a:lnTo>
                <a:lnTo>
                  <a:pt x="15515201" y="3607285"/>
                </a:lnTo>
                <a:lnTo>
                  <a:pt x="0" y="3607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07814" y="2372927"/>
            <a:ext cx="15515201" cy="3646072"/>
          </a:xfrm>
          <a:custGeom>
            <a:avLst/>
            <a:gdLst/>
            <a:ahLst/>
            <a:cxnLst/>
            <a:rect r="r" b="b" t="t" l="l"/>
            <a:pathLst>
              <a:path h="3646072" w="15515201">
                <a:moveTo>
                  <a:pt x="0" y="0"/>
                </a:moveTo>
                <a:lnTo>
                  <a:pt x="15515201" y="0"/>
                </a:lnTo>
                <a:lnTo>
                  <a:pt x="15515201" y="3646072"/>
                </a:lnTo>
                <a:lnTo>
                  <a:pt x="0" y="3646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985" y="3031232"/>
            <a:ext cx="2482502" cy="2998099"/>
          </a:xfrm>
          <a:custGeom>
            <a:avLst/>
            <a:gdLst/>
            <a:ahLst/>
            <a:cxnLst/>
            <a:rect r="r" b="b" t="t" l="l"/>
            <a:pathLst>
              <a:path h="2998099" w="2482502">
                <a:moveTo>
                  <a:pt x="0" y="0"/>
                </a:moveTo>
                <a:lnTo>
                  <a:pt x="2482502" y="0"/>
                </a:lnTo>
                <a:lnTo>
                  <a:pt x="2482502" y="2998099"/>
                </a:lnTo>
                <a:lnTo>
                  <a:pt x="0" y="2998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3825"/>
            <a:ext cx="1071937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9"/>
              </a:lnSpc>
            </a:pPr>
            <a:r>
              <a:rPr lang="en-US" b="true" sz="5925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IV: Xây dựng mô hình phân cụm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28488" y="952500"/>
            <a:ext cx="963102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Kết quả các đặc trưng theo từng cụm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8087" y="6690175"/>
            <a:ext cx="2439728" cy="2946440"/>
          </a:xfrm>
          <a:custGeom>
            <a:avLst/>
            <a:gdLst/>
            <a:ahLst/>
            <a:cxnLst/>
            <a:rect r="r" b="b" t="t" l="l"/>
            <a:pathLst>
              <a:path h="2946440" w="2439728">
                <a:moveTo>
                  <a:pt x="0" y="0"/>
                </a:moveTo>
                <a:lnTo>
                  <a:pt x="2439727" y="0"/>
                </a:lnTo>
                <a:lnTo>
                  <a:pt x="2439727" y="2946440"/>
                </a:lnTo>
                <a:lnTo>
                  <a:pt x="0" y="2946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319828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Nguyễn Đức Thắng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40545"/>
            <a:ext cx="6024909" cy="6089693"/>
          </a:xfrm>
          <a:custGeom>
            <a:avLst/>
            <a:gdLst/>
            <a:ahLst/>
            <a:cxnLst/>
            <a:rect r="r" b="b" t="t" l="l"/>
            <a:pathLst>
              <a:path h="6089693" w="6024909">
                <a:moveTo>
                  <a:pt x="0" y="0"/>
                </a:moveTo>
                <a:lnTo>
                  <a:pt x="6024909" y="0"/>
                </a:lnTo>
                <a:lnTo>
                  <a:pt x="6024909" y="6089693"/>
                </a:lnTo>
                <a:lnTo>
                  <a:pt x="0" y="6089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00957" y="2240545"/>
            <a:ext cx="5886087" cy="6089693"/>
          </a:xfrm>
          <a:custGeom>
            <a:avLst/>
            <a:gdLst/>
            <a:ahLst/>
            <a:cxnLst/>
            <a:rect r="r" b="b" t="t" l="l"/>
            <a:pathLst>
              <a:path h="6089693" w="5886087">
                <a:moveTo>
                  <a:pt x="0" y="0"/>
                </a:moveTo>
                <a:lnTo>
                  <a:pt x="5886086" y="0"/>
                </a:lnTo>
                <a:lnTo>
                  <a:pt x="5886086" y="6089693"/>
                </a:lnTo>
                <a:lnTo>
                  <a:pt x="0" y="6089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58493" y="2240545"/>
            <a:ext cx="6024909" cy="6089693"/>
          </a:xfrm>
          <a:custGeom>
            <a:avLst/>
            <a:gdLst/>
            <a:ahLst/>
            <a:cxnLst/>
            <a:rect r="r" b="b" t="t" l="l"/>
            <a:pathLst>
              <a:path h="6089693" w="6024909">
                <a:moveTo>
                  <a:pt x="0" y="0"/>
                </a:moveTo>
                <a:lnTo>
                  <a:pt x="6024910" y="0"/>
                </a:lnTo>
                <a:lnTo>
                  <a:pt x="6024910" y="6089693"/>
                </a:lnTo>
                <a:lnTo>
                  <a:pt x="0" y="6089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3825"/>
            <a:ext cx="1071937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9"/>
              </a:lnSpc>
            </a:pPr>
            <a:r>
              <a:rPr lang="en-US" b="true" sz="5925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IV: Xây dựng mô hình phân cụm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28488" y="952500"/>
            <a:ext cx="963102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Sơ đồ phân tán các cụm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19828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Nguyễn Đức Thắng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0493" y="4236427"/>
            <a:ext cx="9050729" cy="5204169"/>
          </a:xfrm>
          <a:custGeom>
            <a:avLst/>
            <a:gdLst/>
            <a:ahLst/>
            <a:cxnLst/>
            <a:rect r="r" b="b" t="t" l="l"/>
            <a:pathLst>
              <a:path h="5204169" w="9050729">
                <a:moveTo>
                  <a:pt x="0" y="0"/>
                </a:moveTo>
                <a:lnTo>
                  <a:pt x="9050729" y="0"/>
                </a:lnTo>
                <a:lnTo>
                  <a:pt x="9050729" y="5204169"/>
                </a:lnTo>
                <a:lnTo>
                  <a:pt x="0" y="5204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43006" y="869285"/>
            <a:ext cx="8279783" cy="4809349"/>
          </a:xfrm>
          <a:custGeom>
            <a:avLst/>
            <a:gdLst/>
            <a:ahLst/>
            <a:cxnLst/>
            <a:rect r="r" b="b" t="t" l="l"/>
            <a:pathLst>
              <a:path h="4809349" w="8279783">
                <a:moveTo>
                  <a:pt x="0" y="0"/>
                </a:moveTo>
                <a:lnTo>
                  <a:pt x="8279783" y="0"/>
                </a:lnTo>
                <a:lnTo>
                  <a:pt x="8279783" y="4809349"/>
                </a:lnTo>
                <a:lnTo>
                  <a:pt x="0" y="4809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38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8158" y="412085"/>
            <a:ext cx="1071937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9"/>
              </a:lnSpc>
            </a:pPr>
            <a:r>
              <a:rPr lang="en-US" b="true" sz="5925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V: Đề xuất chiến lược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61732" y="2048410"/>
            <a:ext cx="4262067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Phân tích kết quả mô hình dự đoán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41610" y="6781361"/>
            <a:ext cx="435431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    EmailClicks</a:t>
            </a:r>
          </a:p>
          <a:p>
            <a:pPr algn="just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    PreviousPurchases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34359" y="9364396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Trần Thị Hằng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1501" y="2096400"/>
            <a:ext cx="16484997" cy="3894581"/>
          </a:xfrm>
          <a:custGeom>
            <a:avLst/>
            <a:gdLst/>
            <a:ahLst/>
            <a:cxnLst/>
            <a:rect r="r" b="b" t="t" l="l"/>
            <a:pathLst>
              <a:path h="3894581" w="16484997">
                <a:moveTo>
                  <a:pt x="0" y="0"/>
                </a:moveTo>
                <a:lnTo>
                  <a:pt x="16484998" y="0"/>
                </a:lnTo>
                <a:lnTo>
                  <a:pt x="16484998" y="3894581"/>
                </a:lnTo>
                <a:lnTo>
                  <a:pt x="0" y="3894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8158" y="412085"/>
            <a:ext cx="1071937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9"/>
              </a:lnSpc>
            </a:pPr>
            <a:r>
              <a:rPr lang="en-US" b="true" sz="5925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V: Đề xuất chiến lược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914781"/>
            <a:ext cx="7606462" cy="274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Đề xuất: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Thiết kế nội dung hấp dẫn, phù hợp với sở thích và nhu cầu của khách hàng.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Phân tích và lựa chọn khung giờ có tỷ lệ mở email cao nhất để gửi mail.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634359" y="9364396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Trần Thị Hằng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52838" y="5914781"/>
            <a:ext cx="7606462" cy="274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Đưa ra các ưu đãi hấp dẫn cho khách hàng mới sau khi quay lại.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Đề xuất các sản phẩm phù hợp để tăng khả năng mua hàng tiếp.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90472" y="1941062"/>
            <a:ext cx="11653532" cy="60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11"/>
              </a:lnSpc>
            </a:pPr>
            <a:r>
              <a:rPr lang="en-US" sz="5450" b="true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I.      Tổng quan về dự án.</a:t>
            </a:r>
          </a:p>
          <a:p>
            <a:pPr algn="l">
              <a:lnSpc>
                <a:spcPts val="9811"/>
              </a:lnSpc>
            </a:pPr>
            <a:r>
              <a:rPr lang="en-US" sz="5450" b="true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II.     Phân tích dữ liệu.</a:t>
            </a:r>
          </a:p>
          <a:p>
            <a:pPr algn="l">
              <a:lnSpc>
                <a:spcPts val="9811"/>
              </a:lnSpc>
            </a:pPr>
            <a:r>
              <a:rPr lang="en-US" sz="5450" b="true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III.    Xây dựng mô hình dự đoán. </a:t>
            </a:r>
          </a:p>
          <a:p>
            <a:pPr algn="l">
              <a:lnSpc>
                <a:spcPts val="9811"/>
              </a:lnSpc>
            </a:pPr>
            <a:r>
              <a:rPr lang="en-US" sz="5450" b="true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IV.    Xây dựng mô hình phân cụm.</a:t>
            </a:r>
          </a:p>
          <a:p>
            <a:pPr algn="l" marL="0" indent="0" lvl="0">
              <a:lnSpc>
                <a:spcPts val="9811"/>
              </a:lnSpc>
            </a:pPr>
            <a:r>
              <a:rPr lang="en-US" b="true" sz="5450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V.     Đề xuất chiến lược.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253214" y="360718"/>
            <a:ext cx="7781572" cy="1202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39"/>
              </a:lnSpc>
              <a:spcBef>
                <a:spcPct val="0"/>
              </a:spcBef>
            </a:pPr>
            <a:r>
              <a:rPr lang="en-US" b="true" sz="7028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Nội dung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8158" y="3244977"/>
            <a:ext cx="17259300" cy="3797046"/>
          </a:xfrm>
          <a:custGeom>
            <a:avLst/>
            <a:gdLst/>
            <a:ahLst/>
            <a:cxnLst/>
            <a:rect r="r" b="b" t="t" l="l"/>
            <a:pathLst>
              <a:path h="3797046" w="17259300">
                <a:moveTo>
                  <a:pt x="0" y="0"/>
                </a:moveTo>
                <a:lnTo>
                  <a:pt x="17259300" y="0"/>
                </a:lnTo>
                <a:lnTo>
                  <a:pt x="17259300" y="3797046"/>
                </a:lnTo>
                <a:lnTo>
                  <a:pt x="0" y="3797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8158" y="412085"/>
            <a:ext cx="1071937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9"/>
              </a:lnSpc>
            </a:pPr>
            <a:r>
              <a:rPr lang="en-US" b="true" sz="5925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V: Đề xuất chiến lược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66278" y="2162020"/>
            <a:ext cx="10955445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Phân tích kết quả mô hình phân cụm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52158" y="7549961"/>
            <a:ext cx="2963304" cy="1599554"/>
            <a:chOff x="0" y="0"/>
            <a:chExt cx="891143" cy="4810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1143" cy="481028"/>
            </a:xfrm>
            <a:custGeom>
              <a:avLst/>
              <a:gdLst/>
              <a:ahLst/>
              <a:cxnLst/>
              <a:rect r="r" b="b" t="t" l="l"/>
              <a:pathLst>
                <a:path h="481028" w="891143">
                  <a:moveTo>
                    <a:pt x="67928" y="0"/>
                  </a:moveTo>
                  <a:lnTo>
                    <a:pt x="823215" y="0"/>
                  </a:lnTo>
                  <a:cubicBezTo>
                    <a:pt x="841231" y="0"/>
                    <a:pt x="858508" y="7157"/>
                    <a:pt x="871247" y="19896"/>
                  </a:cubicBezTo>
                  <a:cubicBezTo>
                    <a:pt x="883986" y="32634"/>
                    <a:pt x="891143" y="49912"/>
                    <a:pt x="891143" y="67928"/>
                  </a:cubicBezTo>
                  <a:lnTo>
                    <a:pt x="891143" y="413100"/>
                  </a:lnTo>
                  <a:cubicBezTo>
                    <a:pt x="891143" y="431116"/>
                    <a:pt x="883986" y="448393"/>
                    <a:pt x="871247" y="461132"/>
                  </a:cubicBezTo>
                  <a:cubicBezTo>
                    <a:pt x="858508" y="473871"/>
                    <a:pt x="841231" y="481028"/>
                    <a:pt x="823215" y="481028"/>
                  </a:cubicBezTo>
                  <a:lnTo>
                    <a:pt x="67928" y="481028"/>
                  </a:lnTo>
                  <a:cubicBezTo>
                    <a:pt x="49912" y="481028"/>
                    <a:pt x="32634" y="473871"/>
                    <a:pt x="19896" y="461132"/>
                  </a:cubicBezTo>
                  <a:cubicBezTo>
                    <a:pt x="7157" y="448393"/>
                    <a:pt x="0" y="431116"/>
                    <a:pt x="0" y="413100"/>
                  </a:cubicBezTo>
                  <a:lnTo>
                    <a:pt x="0" y="67928"/>
                  </a:lnTo>
                  <a:cubicBezTo>
                    <a:pt x="0" y="49912"/>
                    <a:pt x="7157" y="32634"/>
                    <a:pt x="19896" y="19896"/>
                  </a:cubicBezTo>
                  <a:cubicBezTo>
                    <a:pt x="32634" y="7157"/>
                    <a:pt x="49912" y="0"/>
                    <a:pt x="67928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07734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91143" cy="538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034933" y="7676638"/>
            <a:ext cx="239775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C0: Lớn tuổi - thu nhập khá - trung thành thấp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464158" y="7549961"/>
            <a:ext cx="2963304" cy="1599554"/>
            <a:chOff x="0" y="0"/>
            <a:chExt cx="891143" cy="4810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1143" cy="481028"/>
            </a:xfrm>
            <a:custGeom>
              <a:avLst/>
              <a:gdLst/>
              <a:ahLst/>
              <a:cxnLst/>
              <a:rect r="r" b="b" t="t" l="l"/>
              <a:pathLst>
                <a:path h="481028" w="891143">
                  <a:moveTo>
                    <a:pt x="67928" y="0"/>
                  </a:moveTo>
                  <a:lnTo>
                    <a:pt x="823215" y="0"/>
                  </a:lnTo>
                  <a:cubicBezTo>
                    <a:pt x="841231" y="0"/>
                    <a:pt x="858508" y="7157"/>
                    <a:pt x="871247" y="19896"/>
                  </a:cubicBezTo>
                  <a:cubicBezTo>
                    <a:pt x="883986" y="32634"/>
                    <a:pt x="891143" y="49912"/>
                    <a:pt x="891143" y="67928"/>
                  </a:cubicBezTo>
                  <a:lnTo>
                    <a:pt x="891143" y="413100"/>
                  </a:lnTo>
                  <a:cubicBezTo>
                    <a:pt x="891143" y="431116"/>
                    <a:pt x="883986" y="448393"/>
                    <a:pt x="871247" y="461132"/>
                  </a:cubicBezTo>
                  <a:cubicBezTo>
                    <a:pt x="858508" y="473871"/>
                    <a:pt x="841231" y="481028"/>
                    <a:pt x="823215" y="481028"/>
                  </a:cubicBezTo>
                  <a:lnTo>
                    <a:pt x="67928" y="481028"/>
                  </a:lnTo>
                  <a:cubicBezTo>
                    <a:pt x="49912" y="481028"/>
                    <a:pt x="32634" y="473871"/>
                    <a:pt x="19896" y="461132"/>
                  </a:cubicBezTo>
                  <a:cubicBezTo>
                    <a:pt x="7157" y="448393"/>
                    <a:pt x="0" y="431116"/>
                    <a:pt x="0" y="413100"/>
                  </a:cubicBezTo>
                  <a:lnTo>
                    <a:pt x="0" y="67928"/>
                  </a:lnTo>
                  <a:cubicBezTo>
                    <a:pt x="0" y="49912"/>
                    <a:pt x="7157" y="32634"/>
                    <a:pt x="19896" y="19896"/>
                  </a:cubicBezTo>
                  <a:cubicBezTo>
                    <a:pt x="32634" y="7157"/>
                    <a:pt x="49912" y="0"/>
                    <a:pt x="67928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077341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91143" cy="538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746934" y="7676638"/>
            <a:ext cx="239775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C1: Trẻ tuổi - thu nhập cao - trung thành khá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179938" y="7549961"/>
            <a:ext cx="2963304" cy="1599554"/>
            <a:chOff x="0" y="0"/>
            <a:chExt cx="891143" cy="4810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91143" cy="481028"/>
            </a:xfrm>
            <a:custGeom>
              <a:avLst/>
              <a:gdLst/>
              <a:ahLst/>
              <a:cxnLst/>
              <a:rect r="r" b="b" t="t" l="l"/>
              <a:pathLst>
                <a:path h="481028" w="891143">
                  <a:moveTo>
                    <a:pt x="67928" y="0"/>
                  </a:moveTo>
                  <a:lnTo>
                    <a:pt x="823215" y="0"/>
                  </a:lnTo>
                  <a:cubicBezTo>
                    <a:pt x="841231" y="0"/>
                    <a:pt x="858508" y="7157"/>
                    <a:pt x="871247" y="19896"/>
                  </a:cubicBezTo>
                  <a:cubicBezTo>
                    <a:pt x="883986" y="32634"/>
                    <a:pt x="891143" y="49912"/>
                    <a:pt x="891143" y="67928"/>
                  </a:cubicBezTo>
                  <a:lnTo>
                    <a:pt x="891143" y="413100"/>
                  </a:lnTo>
                  <a:cubicBezTo>
                    <a:pt x="891143" y="431116"/>
                    <a:pt x="883986" y="448393"/>
                    <a:pt x="871247" y="461132"/>
                  </a:cubicBezTo>
                  <a:cubicBezTo>
                    <a:pt x="858508" y="473871"/>
                    <a:pt x="841231" y="481028"/>
                    <a:pt x="823215" y="481028"/>
                  </a:cubicBezTo>
                  <a:lnTo>
                    <a:pt x="67928" y="481028"/>
                  </a:lnTo>
                  <a:cubicBezTo>
                    <a:pt x="49912" y="481028"/>
                    <a:pt x="32634" y="473871"/>
                    <a:pt x="19896" y="461132"/>
                  </a:cubicBezTo>
                  <a:cubicBezTo>
                    <a:pt x="7157" y="448393"/>
                    <a:pt x="0" y="431116"/>
                    <a:pt x="0" y="413100"/>
                  </a:cubicBezTo>
                  <a:lnTo>
                    <a:pt x="0" y="67928"/>
                  </a:lnTo>
                  <a:cubicBezTo>
                    <a:pt x="0" y="49912"/>
                    <a:pt x="7157" y="32634"/>
                    <a:pt x="19896" y="19896"/>
                  </a:cubicBezTo>
                  <a:cubicBezTo>
                    <a:pt x="32634" y="7157"/>
                    <a:pt x="49912" y="0"/>
                    <a:pt x="67928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077341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91143" cy="538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473951" y="7723829"/>
            <a:ext cx="239775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C2: Lớn tuổi - thu nhập khá - trung thành cao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895717" y="7549961"/>
            <a:ext cx="2963304" cy="1599554"/>
            <a:chOff x="0" y="0"/>
            <a:chExt cx="891143" cy="4810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91143" cy="481028"/>
            </a:xfrm>
            <a:custGeom>
              <a:avLst/>
              <a:gdLst/>
              <a:ahLst/>
              <a:cxnLst/>
              <a:rect r="r" b="b" t="t" l="l"/>
              <a:pathLst>
                <a:path h="481028" w="891143">
                  <a:moveTo>
                    <a:pt x="67928" y="0"/>
                  </a:moveTo>
                  <a:lnTo>
                    <a:pt x="823215" y="0"/>
                  </a:lnTo>
                  <a:cubicBezTo>
                    <a:pt x="841231" y="0"/>
                    <a:pt x="858508" y="7157"/>
                    <a:pt x="871247" y="19896"/>
                  </a:cubicBezTo>
                  <a:cubicBezTo>
                    <a:pt x="883986" y="32634"/>
                    <a:pt x="891143" y="49912"/>
                    <a:pt x="891143" y="67928"/>
                  </a:cubicBezTo>
                  <a:lnTo>
                    <a:pt x="891143" y="413100"/>
                  </a:lnTo>
                  <a:cubicBezTo>
                    <a:pt x="891143" y="431116"/>
                    <a:pt x="883986" y="448393"/>
                    <a:pt x="871247" y="461132"/>
                  </a:cubicBezTo>
                  <a:cubicBezTo>
                    <a:pt x="858508" y="473871"/>
                    <a:pt x="841231" y="481028"/>
                    <a:pt x="823215" y="481028"/>
                  </a:cubicBezTo>
                  <a:lnTo>
                    <a:pt x="67928" y="481028"/>
                  </a:lnTo>
                  <a:cubicBezTo>
                    <a:pt x="49912" y="481028"/>
                    <a:pt x="32634" y="473871"/>
                    <a:pt x="19896" y="461132"/>
                  </a:cubicBezTo>
                  <a:cubicBezTo>
                    <a:pt x="7157" y="448393"/>
                    <a:pt x="0" y="431116"/>
                    <a:pt x="0" y="413100"/>
                  </a:cubicBezTo>
                  <a:lnTo>
                    <a:pt x="0" y="67928"/>
                  </a:lnTo>
                  <a:cubicBezTo>
                    <a:pt x="0" y="49912"/>
                    <a:pt x="7157" y="32634"/>
                    <a:pt x="19896" y="19896"/>
                  </a:cubicBezTo>
                  <a:cubicBezTo>
                    <a:pt x="32634" y="7157"/>
                    <a:pt x="49912" y="0"/>
                    <a:pt x="67928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077341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91143" cy="538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185740" y="7686425"/>
            <a:ext cx="239775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C3: Trẻ tuổi - thu nhập thấp - trung thành khá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634359" y="9364396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Trần Thị Hằng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8158" y="412085"/>
            <a:ext cx="7992934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9"/>
              </a:lnSpc>
            </a:pPr>
            <a:r>
              <a:rPr lang="en-US" b="true" sz="5925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V: Đề xuất chiến lược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10849" y="1088360"/>
            <a:ext cx="10441024" cy="906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Tập trung vào tiếp thị qua kênh truyền thống như PPC hay giới thiệu.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Tập trung vào tiếp thị qua kênh truyền nền tảng xã hội 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Nội dung tiếp thị thể hiện được các đặc điểm về chất lượng.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Nội dung tiếp thị sôi động mới mẻ tập trung vào công nghệ hiện đại và thẩm mỹ.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Khuyến khích mua hàng bằng nhiều chương trình khuyến mãi.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Giới thiệu những lợi ích khi trở thành khách hàng trung thành vip.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Cung cấp những lợi ích đặc biệt khi là khách hàng trung thành vip.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12180" y="2103946"/>
            <a:ext cx="2963304" cy="1599554"/>
            <a:chOff x="0" y="0"/>
            <a:chExt cx="891143" cy="4810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91143" cy="481028"/>
            </a:xfrm>
            <a:custGeom>
              <a:avLst/>
              <a:gdLst/>
              <a:ahLst/>
              <a:cxnLst/>
              <a:rect r="r" b="b" t="t" l="l"/>
              <a:pathLst>
                <a:path h="481028" w="891143">
                  <a:moveTo>
                    <a:pt x="67928" y="0"/>
                  </a:moveTo>
                  <a:lnTo>
                    <a:pt x="823215" y="0"/>
                  </a:lnTo>
                  <a:cubicBezTo>
                    <a:pt x="841231" y="0"/>
                    <a:pt x="858508" y="7157"/>
                    <a:pt x="871247" y="19896"/>
                  </a:cubicBezTo>
                  <a:cubicBezTo>
                    <a:pt x="883986" y="32634"/>
                    <a:pt x="891143" y="49912"/>
                    <a:pt x="891143" y="67928"/>
                  </a:cubicBezTo>
                  <a:lnTo>
                    <a:pt x="891143" y="413100"/>
                  </a:lnTo>
                  <a:cubicBezTo>
                    <a:pt x="891143" y="431116"/>
                    <a:pt x="883986" y="448393"/>
                    <a:pt x="871247" y="461132"/>
                  </a:cubicBezTo>
                  <a:cubicBezTo>
                    <a:pt x="858508" y="473871"/>
                    <a:pt x="841231" y="481028"/>
                    <a:pt x="823215" y="481028"/>
                  </a:cubicBezTo>
                  <a:lnTo>
                    <a:pt x="67928" y="481028"/>
                  </a:lnTo>
                  <a:cubicBezTo>
                    <a:pt x="49912" y="481028"/>
                    <a:pt x="32634" y="473871"/>
                    <a:pt x="19896" y="461132"/>
                  </a:cubicBezTo>
                  <a:cubicBezTo>
                    <a:pt x="7157" y="448393"/>
                    <a:pt x="0" y="431116"/>
                    <a:pt x="0" y="413100"/>
                  </a:cubicBezTo>
                  <a:lnTo>
                    <a:pt x="0" y="67928"/>
                  </a:lnTo>
                  <a:cubicBezTo>
                    <a:pt x="0" y="49912"/>
                    <a:pt x="7157" y="32634"/>
                    <a:pt x="19896" y="19896"/>
                  </a:cubicBezTo>
                  <a:cubicBezTo>
                    <a:pt x="32634" y="7157"/>
                    <a:pt x="49912" y="0"/>
                    <a:pt x="67928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077341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91143" cy="538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87707" y="2202982"/>
            <a:ext cx="239775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C1: Lớn tuổi - thu nhập khá - trung thành thấp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04932" y="3906598"/>
            <a:ext cx="2963304" cy="1599554"/>
            <a:chOff x="0" y="0"/>
            <a:chExt cx="891143" cy="4810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1143" cy="481028"/>
            </a:xfrm>
            <a:custGeom>
              <a:avLst/>
              <a:gdLst/>
              <a:ahLst/>
              <a:cxnLst/>
              <a:rect r="r" b="b" t="t" l="l"/>
              <a:pathLst>
                <a:path h="481028" w="891143">
                  <a:moveTo>
                    <a:pt x="67928" y="0"/>
                  </a:moveTo>
                  <a:lnTo>
                    <a:pt x="823215" y="0"/>
                  </a:lnTo>
                  <a:cubicBezTo>
                    <a:pt x="841231" y="0"/>
                    <a:pt x="858508" y="7157"/>
                    <a:pt x="871247" y="19896"/>
                  </a:cubicBezTo>
                  <a:cubicBezTo>
                    <a:pt x="883986" y="32634"/>
                    <a:pt x="891143" y="49912"/>
                    <a:pt x="891143" y="67928"/>
                  </a:cubicBezTo>
                  <a:lnTo>
                    <a:pt x="891143" y="413100"/>
                  </a:lnTo>
                  <a:cubicBezTo>
                    <a:pt x="891143" y="431116"/>
                    <a:pt x="883986" y="448393"/>
                    <a:pt x="871247" y="461132"/>
                  </a:cubicBezTo>
                  <a:cubicBezTo>
                    <a:pt x="858508" y="473871"/>
                    <a:pt x="841231" y="481028"/>
                    <a:pt x="823215" y="481028"/>
                  </a:cubicBezTo>
                  <a:lnTo>
                    <a:pt x="67928" y="481028"/>
                  </a:lnTo>
                  <a:cubicBezTo>
                    <a:pt x="49912" y="481028"/>
                    <a:pt x="32634" y="473871"/>
                    <a:pt x="19896" y="461132"/>
                  </a:cubicBezTo>
                  <a:cubicBezTo>
                    <a:pt x="7157" y="448393"/>
                    <a:pt x="0" y="431116"/>
                    <a:pt x="0" y="413100"/>
                  </a:cubicBezTo>
                  <a:lnTo>
                    <a:pt x="0" y="67928"/>
                  </a:lnTo>
                  <a:cubicBezTo>
                    <a:pt x="0" y="49912"/>
                    <a:pt x="7157" y="32634"/>
                    <a:pt x="19896" y="19896"/>
                  </a:cubicBezTo>
                  <a:cubicBezTo>
                    <a:pt x="32634" y="7157"/>
                    <a:pt x="49912" y="0"/>
                    <a:pt x="67928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077341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91143" cy="538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94955" y="4087680"/>
            <a:ext cx="239775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C2: Trẻ tuổi - thu nhập cao - trung thành khá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93695" y="5818060"/>
            <a:ext cx="2963304" cy="1599554"/>
            <a:chOff x="0" y="0"/>
            <a:chExt cx="891143" cy="4810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1143" cy="481028"/>
            </a:xfrm>
            <a:custGeom>
              <a:avLst/>
              <a:gdLst/>
              <a:ahLst/>
              <a:cxnLst/>
              <a:rect r="r" b="b" t="t" l="l"/>
              <a:pathLst>
                <a:path h="481028" w="891143">
                  <a:moveTo>
                    <a:pt x="67928" y="0"/>
                  </a:moveTo>
                  <a:lnTo>
                    <a:pt x="823215" y="0"/>
                  </a:lnTo>
                  <a:cubicBezTo>
                    <a:pt x="841231" y="0"/>
                    <a:pt x="858508" y="7157"/>
                    <a:pt x="871247" y="19896"/>
                  </a:cubicBezTo>
                  <a:cubicBezTo>
                    <a:pt x="883986" y="32634"/>
                    <a:pt x="891143" y="49912"/>
                    <a:pt x="891143" y="67928"/>
                  </a:cubicBezTo>
                  <a:lnTo>
                    <a:pt x="891143" y="413100"/>
                  </a:lnTo>
                  <a:cubicBezTo>
                    <a:pt x="891143" y="431116"/>
                    <a:pt x="883986" y="448393"/>
                    <a:pt x="871247" y="461132"/>
                  </a:cubicBezTo>
                  <a:cubicBezTo>
                    <a:pt x="858508" y="473871"/>
                    <a:pt x="841231" y="481028"/>
                    <a:pt x="823215" y="481028"/>
                  </a:cubicBezTo>
                  <a:lnTo>
                    <a:pt x="67928" y="481028"/>
                  </a:lnTo>
                  <a:cubicBezTo>
                    <a:pt x="49912" y="481028"/>
                    <a:pt x="32634" y="473871"/>
                    <a:pt x="19896" y="461132"/>
                  </a:cubicBezTo>
                  <a:cubicBezTo>
                    <a:pt x="7157" y="448393"/>
                    <a:pt x="0" y="431116"/>
                    <a:pt x="0" y="413100"/>
                  </a:cubicBezTo>
                  <a:lnTo>
                    <a:pt x="0" y="67928"/>
                  </a:lnTo>
                  <a:cubicBezTo>
                    <a:pt x="0" y="49912"/>
                    <a:pt x="7157" y="32634"/>
                    <a:pt x="19896" y="19896"/>
                  </a:cubicBezTo>
                  <a:cubicBezTo>
                    <a:pt x="32634" y="7157"/>
                    <a:pt x="49912" y="0"/>
                    <a:pt x="67928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077341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91143" cy="538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87707" y="5991928"/>
            <a:ext cx="239775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C3: Lớn tuổi - thu nhập khá - trung thành cao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04932" y="7643101"/>
            <a:ext cx="2963304" cy="1599554"/>
            <a:chOff x="0" y="0"/>
            <a:chExt cx="891143" cy="48102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91143" cy="481028"/>
            </a:xfrm>
            <a:custGeom>
              <a:avLst/>
              <a:gdLst/>
              <a:ahLst/>
              <a:cxnLst/>
              <a:rect r="r" b="b" t="t" l="l"/>
              <a:pathLst>
                <a:path h="481028" w="891143">
                  <a:moveTo>
                    <a:pt x="67928" y="0"/>
                  </a:moveTo>
                  <a:lnTo>
                    <a:pt x="823215" y="0"/>
                  </a:lnTo>
                  <a:cubicBezTo>
                    <a:pt x="841231" y="0"/>
                    <a:pt x="858508" y="7157"/>
                    <a:pt x="871247" y="19896"/>
                  </a:cubicBezTo>
                  <a:cubicBezTo>
                    <a:pt x="883986" y="32634"/>
                    <a:pt x="891143" y="49912"/>
                    <a:pt x="891143" y="67928"/>
                  </a:cubicBezTo>
                  <a:lnTo>
                    <a:pt x="891143" y="413100"/>
                  </a:lnTo>
                  <a:cubicBezTo>
                    <a:pt x="891143" y="431116"/>
                    <a:pt x="883986" y="448393"/>
                    <a:pt x="871247" y="461132"/>
                  </a:cubicBezTo>
                  <a:cubicBezTo>
                    <a:pt x="858508" y="473871"/>
                    <a:pt x="841231" y="481028"/>
                    <a:pt x="823215" y="481028"/>
                  </a:cubicBezTo>
                  <a:lnTo>
                    <a:pt x="67928" y="481028"/>
                  </a:lnTo>
                  <a:cubicBezTo>
                    <a:pt x="49912" y="481028"/>
                    <a:pt x="32634" y="473871"/>
                    <a:pt x="19896" y="461132"/>
                  </a:cubicBezTo>
                  <a:cubicBezTo>
                    <a:pt x="7157" y="448393"/>
                    <a:pt x="0" y="431116"/>
                    <a:pt x="0" y="413100"/>
                  </a:cubicBezTo>
                  <a:lnTo>
                    <a:pt x="0" y="67928"/>
                  </a:lnTo>
                  <a:cubicBezTo>
                    <a:pt x="0" y="49912"/>
                    <a:pt x="7157" y="32634"/>
                    <a:pt x="19896" y="19896"/>
                  </a:cubicBezTo>
                  <a:cubicBezTo>
                    <a:pt x="32634" y="7157"/>
                    <a:pt x="49912" y="0"/>
                    <a:pt x="67928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077341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91143" cy="538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94955" y="7779565"/>
            <a:ext cx="239775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C4: Trẻ tuổi - thu nhập thấp - trung thành khá 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3775484" y="1757377"/>
            <a:ext cx="3851452" cy="1146346"/>
          </a:xfrm>
          <a:prstGeom prst="line">
            <a:avLst/>
          </a:prstGeom>
          <a:ln cap="flat" w="5715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3775484" y="2903723"/>
            <a:ext cx="3851452" cy="1002875"/>
          </a:xfrm>
          <a:prstGeom prst="line">
            <a:avLst/>
          </a:prstGeom>
          <a:ln cap="flat" w="5715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3768236" y="2955607"/>
            <a:ext cx="3858700" cy="1750768"/>
          </a:xfrm>
          <a:prstGeom prst="line">
            <a:avLst/>
          </a:prstGeom>
          <a:ln cap="flat" w="57150">
            <a:solidFill>
              <a:srgbClr val="5271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3768236" y="4706376"/>
            <a:ext cx="3858700" cy="3120814"/>
          </a:xfrm>
          <a:prstGeom prst="line">
            <a:avLst/>
          </a:prstGeom>
          <a:ln cap="flat" w="57150">
            <a:solidFill>
              <a:srgbClr val="5271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3775484" y="2903723"/>
            <a:ext cx="3935365" cy="2832837"/>
          </a:xfrm>
          <a:prstGeom prst="line">
            <a:avLst/>
          </a:prstGeom>
          <a:ln cap="flat" w="5715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3756999" y="6617837"/>
            <a:ext cx="3869937" cy="2460302"/>
          </a:xfrm>
          <a:prstGeom prst="line">
            <a:avLst/>
          </a:prstGeom>
          <a:ln cap="flat" w="57150">
            <a:solidFill>
              <a:srgbClr val="7ED95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 flipV="true">
            <a:off x="3768236" y="2955607"/>
            <a:ext cx="3900271" cy="5487271"/>
          </a:xfrm>
          <a:prstGeom prst="line">
            <a:avLst/>
          </a:prstGeom>
          <a:ln cap="flat" w="57150">
            <a:solidFill>
              <a:srgbClr val="73737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flipV="true">
            <a:off x="3768236" y="4760780"/>
            <a:ext cx="3858700" cy="3682098"/>
          </a:xfrm>
          <a:prstGeom prst="line">
            <a:avLst/>
          </a:prstGeom>
          <a:ln cap="flat" w="57150">
            <a:solidFill>
              <a:srgbClr val="73737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 flipV="true">
            <a:off x="3768236" y="7827190"/>
            <a:ext cx="3858700" cy="615689"/>
          </a:xfrm>
          <a:prstGeom prst="line">
            <a:avLst/>
          </a:prstGeom>
          <a:ln cap="flat" w="57150">
            <a:solidFill>
              <a:srgbClr val="73737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 flipV="true">
            <a:off x="3756999" y="1757377"/>
            <a:ext cx="3869937" cy="4860460"/>
          </a:xfrm>
          <a:prstGeom prst="line">
            <a:avLst/>
          </a:prstGeom>
          <a:ln cap="flat" w="57150">
            <a:solidFill>
              <a:srgbClr val="7ED95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 flipV="true">
            <a:off x="3756999" y="3906598"/>
            <a:ext cx="3869937" cy="2711239"/>
          </a:xfrm>
          <a:prstGeom prst="line">
            <a:avLst/>
          </a:prstGeom>
          <a:ln cap="flat" w="57150">
            <a:solidFill>
              <a:srgbClr val="7ED95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1" id="31"/>
          <p:cNvSpPr txBox="true"/>
          <p:nvPr/>
        </p:nvSpPr>
        <p:spPr>
          <a:xfrm rot="0">
            <a:off x="14634359" y="9364396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Trần Thị Hằng</a:t>
            </a:r>
          </a:p>
        </p:txBody>
      </p:sp>
      <p:sp>
        <p:nvSpPr>
          <p:cNvPr name="AutoShape 32" id="32"/>
          <p:cNvSpPr/>
          <p:nvPr/>
        </p:nvSpPr>
        <p:spPr>
          <a:xfrm>
            <a:off x="3768236" y="4706376"/>
            <a:ext cx="3942612" cy="0"/>
          </a:xfrm>
          <a:prstGeom prst="line">
            <a:avLst/>
          </a:prstGeom>
          <a:ln cap="flat" w="57150">
            <a:solidFill>
              <a:srgbClr val="5271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633.7630" end="0.00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35928" y="2530000"/>
            <a:ext cx="7961820" cy="4618089"/>
          </a:xfrm>
          <a:custGeom>
            <a:avLst/>
            <a:gdLst/>
            <a:ahLst/>
            <a:cxnLst/>
            <a:rect r="r" b="b" t="t" l="l"/>
            <a:pathLst>
              <a:path h="4618089" w="7961820">
                <a:moveTo>
                  <a:pt x="0" y="0"/>
                </a:moveTo>
                <a:lnTo>
                  <a:pt x="7961820" y="0"/>
                </a:lnTo>
                <a:lnTo>
                  <a:pt x="7961820" y="4618089"/>
                </a:lnTo>
                <a:lnTo>
                  <a:pt x="0" y="4618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0252" y="2263300"/>
            <a:ext cx="9391815" cy="3853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6243"/>
              </a:lnSpc>
              <a:buFont typeface="Arial"/>
              <a:buChar char="•"/>
            </a:pPr>
            <a:r>
              <a:rPr lang="en-US" b="true" sz="2799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Trong thời đại số hóa, tiếp thị kỹ thuật số đã trở thành một phần không thể thiếu của mọi chiến lược kinh doanh.</a:t>
            </a:r>
          </a:p>
          <a:p>
            <a:pPr algn="just">
              <a:lnSpc>
                <a:spcPts val="6243"/>
              </a:lnSpc>
            </a:pPr>
          </a:p>
          <a:p>
            <a:pPr algn="just" marL="0" indent="0" lvl="0">
              <a:lnSpc>
                <a:spcPts val="624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44907" y="533400"/>
            <a:ext cx="9789579" cy="9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500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I. Tổng quan về dự án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319828" y="9182100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H Ngac Nie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0252" y="3905779"/>
            <a:ext cx="17707495" cy="621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</a:p>
          <a:p>
            <a:pPr algn="just" marL="604519" indent="-302260" lvl="1">
              <a:lnSpc>
                <a:spcPts val="6299"/>
              </a:lnSpc>
              <a:buFont typeface="Arial"/>
              <a:buChar char="•"/>
            </a:pPr>
            <a:r>
              <a:rPr lang="en-US" b="true" sz="2799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Giải pháp : Ứng dụng AI để tối ưu tiếp thị</a:t>
            </a:r>
          </a:p>
          <a:p>
            <a:pPr algn="just" marL="604519" indent="-302260" lvl="1">
              <a:lnSpc>
                <a:spcPts val="6299"/>
              </a:lnSpc>
              <a:buFont typeface="Arial"/>
              <a:buChar char="•"/>
            </a:pPr>
            <a:r>
              <a:rPr lang="en-US" b="true" sz="2799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Mục đích: </a:t>
            </a:r>
          </a:p>
          <a:p>
            <a:pPr algn="just" marL="1209039" indent="-403013" lvl="2">
              <a:lnSpc>
                <a:spcPts val="6299"/>
              </a:lnSpc>
              <a:buFont typeface="Arial"/>
              <a:buChar char="⚬"/>
            </a:pPr>
            <a:r>
              <a:rPr lang="en-US" b="true" sz="2799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Tối ưu ngân sách, tăng tỷ lệ chuyển đổi.</a:t>
            </a:r>
          </a:p>
          <a:p>
            <a:pPr algn="just" marL="1209039" indent="-403013" lvl="2">
              <a:lnSpc>
                <a:spcPts val="6299"/>
              </a:lnSpc>
              <a:buFont typeface="Arial"/>
              <a:buChar char="⚬"/>
            </a:pPr>
            <a:r>
              <a:rPr lang="en-US" b="true" sz="2799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Hiểu rõ về các nhóm khách hàng hiện tại từ đó nâng cao lợi nhuận lâu dài</a:t>
            </a:r>
          </a:p>
          <a:p>
            <a:pPr algn="just">
              <a:lnSpc>
                <a:spcPts val="6299"/>
              </a:lnSpc>
            </a:pPr>
          </a:p>
          <a:p>
            <a:pPr algn="just">
              <a:lnSpc>
                <a:spcPts val="6299"/>
              </a:lnSpc>
            </a:pPr>
          </a:p>
          <a:p>
            <a:pPr algn="just" marL="0" indent="0" lvl="0">
              <a:lnSpc>
                <a:spcPts val="62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49726" y="1696998"/>
            <a:ext cx="9363635" cy="7746165"/>
          </a:xfrm>
          <a:custGeom>
            <a:avLst/>
            <a:gdLst/>
            <a:ahLst/>
            <a:cxnLst/>
            <a:rect r="r" b="b" t="t" l="l"/>
            <a:pathLst>
              <a:path h="7746165" w="9363635">
                <a:moveTo>
                  <a:pt x="0" y="0"/>
                </a:moveTo>
                <a:lnTo>
                  <a:pt x="9363635" y="0"/>
                </a:lnTo>
                <a:lnTo>
                  <a:pt x="9363635" y="7746165"/>
                </a:lnTo>
                <a:lnTo>
                  <a:pt x="0" y="7746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4907" y="533400"/>
            <a:ext cx="8399093" cy="9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500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II. Phân tích dữ liệu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319828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H Ngac Nie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3117" y="1582698"/>
            <a:ext cx="8096609" cy="9102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830"/>
              </a:lnSpc>
              <a:buFont typeface="Arial"/>
              <a:buChar char="•"/>
            </a:pPr>
            <a:r>
              <a:rPr lang="en-US" b="true" sz="3000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Gồm : </a:t>
            </a:r>
            <a:r>
              <a:rPr lang="en-US" sz="3000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8000 dòng</a:t>
            </a:r>
            <a:r>
              <a:rPr lang="en-US" b="true" sz="3000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3000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và 20 cột</a:t>
            </a:r>
          </a:p>
          <a:p>
            <a:pPr algn="l" marL="647700" indent="-323850" lvl="1">
              <a:lnSpc>
                <a:spcPts val="4830"/>
              </a:lnSpc>
              <a:buFont typeface="Arial"/>
              <a:buChar char="•"/>
            </a:pPr>
            <a:r>
              <a:rPr lang="en-US" b="true" sz="3000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Thông tin nhân khẩu học : </a:t>
            </a:r>
            <a:r>
              <a:rPr lang="en-US" sz="3000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CustomerID,  Age, Gender,  Income.</a:t>
            </a:r>
          </a:p>
          <a:p>
            <a:pPr algn="l" marL="647700" indent="-323850" lvl="1">
              <a:lnSpc>
                <a:spcPts val="4830"/>
              </a:lnSpc>
              <a:buFont typeface="Arial"/>
              <a:buChar char="•"/>
            </a:pPr>
            <a:r>
              <a:rPr lang="en-US" b="true" sz="3000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Các biến số cụ thể của Marketing: </a:t>
            </a:r>
            <a:r>
              <a:rPr lang="en-US" sz="3000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CampaignChannel , CampaignType, AdSpend, ClickThroughRate, ConversionRate, AdvertisingPlatform, AdvertisingTool</a:t>
            </a:r>
          </a:p>
          <a:p>
            <a:pPr algn="l" marL="647700" indent="-323850" lvl="1">
              <a:lnSpc>
                <a:spcPts val="4830"/>
              </a:lnSpc>
              <a:buFont typeface="Arial"/>
              <a:buChar char="•"/>
            </a:pPr>
            <a:r>
              <a:rPr lang="en-US" b="true" sz="3000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Biến số tương tác của khách hàng: </a:t>
            </a:r>
            <a:r>
              <a:rPr lang="en-US" sz="3000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WebsiteVisits, </a:t>
            </a:r>
            <a:r>
              <a:rPr lang="en-US" sz="3000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PagesPerVisit, TimeOnSite, SocialShares, EmailOpens, EmailClicks</a:t>
            </a:r>
          </a:p>
          <a:p>
            <a:pPr algn="l" marL="647700" indent="-323850" lvl="1">
              <a:lnSpc>
                <a:spcPts val="4830"/>
              </a:lnSpc>
              <a:buFont typeface="Arial"/>
              <a:buChar char="•"/>
            </a:pPr>
            <a:r>
              <a:rPr lang="en-US" b="true" sz="3000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Dữ liệu lịch sử: </a:t>
            </a:r>
            <a:r>
              <a:rPr lang="en-US" sz="3000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LoyaltyPoints, PreviousPurchase</a:t>
            </a:r>
          </a:p>
          <a:p>
            <a:pPr algn="l" marL="647700" indent="-323850" lvl="1">
              <a:lnSpc>
                <a:spcPts val="4830"/>
              </a:lnSpc>
              <a:buFont typeface="Arial"/>
              <a:buChar char="•"/>
            </a:pPr>
            <a:r>
              <a:rPr lang="en-US" b="true" sz="3000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Biến mục tiêu: </a:t>
            </a:r>
            <a:r>
              <a:rPr lang="en-US" sz="3000">
                <a:solidFill>
                  <a:srgbClr val="1E3950"/>
                </a:solidFill>
                <a:latin typeface="Faustina"/>
                <a:ea typeface="Faustina"/>
                <a:cs typeface="Faustina"/>
                <a:sym typeface="Faustina"/>
              </a:rPr>
              <a:t>Conversion</a:t>
            </a:r>
          </a:p>
          <a:p>
            <a:pPr algn="l">
              <a:lnSpc>
                <a:spcPts val="4830"/>
              </a:lnSpc>
            </a:pPr>
          </a:p>
          <a:p>
            <a:pPr algn="l">
              <a:lnSpc>
                <a:spcPts val="483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905010" y="3444684"/>
            <a:ext cx="1802476" cy="1102317"/>
            <a:chOff x="0" y="0"/>
            <a:chExt cx="474726" cy="2903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726" cy="290322"/>
            </a:xfrm>
            <a:custGeom>
              <a:avLst/>
              <a:gdLst/>
              <a:ahLst/>
              <a:cxnLst/>
              <a:rect r="r" b="b" t="t" l="l"/>
              <a:pathLst>
                <a:path h="290322" w="474726">
                  <a:moveTo>
                    <a:pt x="145161" y="0"/>
                  </a:moveTo>
                  <a:lnTo>
                    <a:pt x="329565" y="0"/>
                  </a:lnTo>
                  <a:cubicBezTo>
                    <a:pt x="409735" y="0"/>
                    <a:pt x="474726" y="64991"/>
                    <a:pt x="474726" y="145161"/>
                  </a:cubicBezTo>
                  <a:lnTo>
                    <a:pt x="474726" y="145161"/>
                  </a:lnTo>
                  <a:cubicBezTo>
                    <a:pt x="474726" y="225331"/>
                    <a:pt x="409735" y="290322"/>
                    <a:pt x="329565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104A7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4726" cy="33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7012</a:t>
              </a:r>
            </a:p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khách hàng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05010" y="6031661"/>
            <a:ext cx="1802476" cy="1102317"/>
            <a:chOff x="0" y="0"/>
            <a:chExt cx="474726" cy="2903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4726" cy="290322"/>
            </a:xfrm>
            <a:custGeom>
              <a:avLst/>
              <a:gdLst/>
              <a:ahLst/>
              <a:cxnLst/>
              <a:rect r="r" b="b" t="t" l="l"/>
              <a:pathLst>
                <a:path h="290322" w="474726">
                  <a:moveTo>
                    <a:pt x="145161" y="0"/>
                  </a:moveTo>
                  <a:lnTo>
                    <a:pt x="329565" y="0"/>
                  </a:lnTo>
                  <a:cubicBezTo>
                    <a:pt x="409735" y="0"/>
                    <a:pt x="474726" y="64991"/>
                    <a:pt x="474726" y="145161"/>
                  </a:cubicBezTo>
                  <a:lnTo>
                    <a:pt x="474726" y="145161"/>
                  </a:lnTo>
                  <a:cubicBezTo>
                    <a:pt x="474726" y="225331"/>
                    <a:pt x="409735" y="290322"/>
                    <a:pt x="329565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104A7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74726" cy="33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988</a:t>
              </a:r>
            </a:p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khách hàng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81353" y="1175865"/>
            <a:ext cx="14933400" cy="8418704"/>
          </a:xfrm>
          <a:custGeom>
            <a:avLst/>
            <a:gdLst/>
            <a:ahLst/>
            <a:cxnLst/>
            <a:rect r="r" b="b" t="t" l="l"/>
            <a:pathLst>
              <a:path h="8418704" w="14933400">
                <a:moveTo>
                  <a:pt x="0" y="0"/>
                </a:moveTo>
                <a:lnTo>
                  <a:pt x="14933400" y="0"/>
                </a:lnTo>
                <a:lnTo>
                  <a:pt x="14933400" y="8418705"/>
                </a:lnTo>
                <a:lnTo>
                  <a:pt x="0" y="8418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1954" y="30480"/>
            <a:ext cx="8399093" cy="9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500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II. Phân tích dữ liệu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30429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H Ngac Nie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05010" y="3073209"/>
            <a:ext cx="1802476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Chuyển đổi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14753" y="5660186"/>
            <a:ext cx="2382990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không chuyển đổi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31798" y="2274686"/>
            <a:ext cx="13031516" cy="6983614"/>
          </a:xfrm>
          <a:custGeom>
            <a:avLst/>
            <a:gdLst/>
            <a:ahLst/>
            <a:cxnLst/>
            <a:rect r="r" b="b" t="t" l="l"/>
            <a:pathLst>
              <a:path h="6983614" w="13031516">
                <a:moveTo>
                  <a:pt x="0" y="0"/>
                </a:moveTo>
                <a:lnTo>
                  <a:pt x="13031516" y="0"/>
                </a:lnTo>
                <a:lnTo>
                  <a:pt x="13031516" y="6983614"/>
                </a:lnTo>
                <a:lnTo>
                  <a:pt x="0" y="6983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1954" y="30480"/>
            <a:ext cx="11908216" cy="9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500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III. lựa chọn mô hình phân loại.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1954" y="1595235"/>
            <a:ext cx="523968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8" indent="-431799" lvl="1">
              <a:lnSpc>
                <a:spcPts val="5599"/>
              </a:lnSpc>
              <a:spcBef>
                <a:spcPct val="0"/>
              </a:spcBef>
              <a:buAutoNum type="arabicPeriod" startAt="1"/>
            </a:pPr>
            <a:r>
              <a:rPr lang="en-US" b="true" sz="3999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Hồi quy logistic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319828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Hoàng Nghĩa Đức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49233" y="1973061"/>
            <a:ext cx="9410067" cy="7880931"/>
          </a:xfrm>
          <a:custGeom>
            <a:avLst/>
            <a:gdLst/>
            <a:ahLst/>
            <a:cxnLst/>
            <a:rect r="r" b="b" t="t" l="l"/>
            <a:pathLst>
              <a:path h="7880931" w="9410067">
                <a:moveTo>
                  <a:pt x="0" y="0"/>
                </a:moveTo>
                <a:lnTo>
                  <a:pt x="9410067" y="0"/>
                </a:lnTo>
                <a:lnTo>
                  <a:pt x="9410067" y="7880931"/>
                </a:lnTo>
                <a:lnTo>
                  <a:pt x="0" y="7880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1506" y="2735047"/>
            <a:ext cx="4996198" cy="6356958"/>
          </a:xfrm>
          <a:custGeom>
            <a:avLst/>
            <a:gdLst/>
            <a:ahLst/>
            <a:cxnLst/>
            <a:rect r="r" b="b" t="t" l="l"/>
            <a:pathLst>
              <a:path h="6356958" w="4996198">
                <a:moveTo>
                  <a:pt x="0" y="0"/>
                </a:moveTo>
                <a:lnTo>
                  <a:pt x="4996197" y="0"/>
                </a:lnTo>
                <a:lnTo>
                  <a:pt x="499619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2619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1954" y="30480"/>
            <a:ext cx="11908216" cy="9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500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III. lựa chọn mô hình phân loại.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1954" y="1595235"/>
            <a:ext cx="523968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2. Randomforest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19828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Hoàng Nghĩa Đức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1241" y="2887215"/>
            <a:ext cx="5213614" cy="6356958"/>
          </a:xfrm>
          <a:custGeom>
            <a:avLst/>
            <a:gdLst/>
            <a:ahLst/>
            <a:cxnLst/>
            <a:rect r="r" b="b" t="t" l="l"/>
            <a:pathLst>
              <a:path h="6356958" w="5213614">
                <a:moveTo>
                  <a:pt x="0" y="0"/>
                </a:moveTo>
                <a:lnTo>
                  <a:pt x="5213614" y="0"/>
                </a:lnTo>
                <a:lnTo>
                  <a:pt x="52136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764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69541" y="2901342"/>
            <a:ext cx="11301259" cy="6342832"/>
          </a:xfrm>
          <a:custGeom>
            <a:avLst/>
            <a:gdLst/>
            <a:ahLst/>
            <a:cxnLst/>
            <a:rect r="r" b="b" t="t" l="l"/>
            <a:pathLst>
              <a:path h="6342832" w="11301259">
                <a:moveTo>
                  <a:pt x="0" y="0"/>
                </a:moveTo>
                <a:lnTo>
                  <a:pt x="11301259" y="0"/>
                </a:lnTo>
                <a:lnTo>
                  <a:pt x="11301259" y="6342831"/>
                </a:lnTo>
                <a:lnTo>
                  <a:pt x="0" y="6342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1954" y="30480"/>
            <a:ext cx="11908216" cy="9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500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III. lựa chọn mô hình phân loại.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1954" y="1595235"/>
            <a:ext cx="523968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3. XGBoost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19828" y="9665535"/>
            <a:ext cx="3968172" cy="62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7"/>
              </a:lnSpc>
              <a:spcBef>
                <a:spcPct val="0"/>
              </a:spcBef>
            </a:pPr>
            <a:r>
              <a:rPr lang="en-US" b="true" sz="3583">
                <a:solidFill>
                  <a:srgbClr val="1E3950"/>
                </a:solidFill>
                <a:latin typeface="Faustina Bold"/>
                <a:ea typeface="Faustina Bold"/>
                <a:cs typeface="Faustina Bold"/>
                <a:sym typeface="Faustina Bold"/>
              </a:rPr>
              <a:t>Hoàng Nghĩa Đức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DAGZWa4TxBk</dc:identifier>
  <dcterms:modified xsi:type="dcterms:W3CDTF">2011-08-01T06:04:30Z</dcterms:modified>
  <cp:revision>1</cp:revision>
  <dc:title>NHOM 6_SLIDE</dc:title>
</cp:coreProperties>
</file>